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5" r:id="rId21"/>
    <p:sldId id="277" r:id="rId22"/>
    <p:sldId id="278" r:id="rId23"/>
    <p:sldId id="280" r:id="rId24"/>
    <p:sldId id="279" r:id="rId25"/>
    <p:sldId id="282" r:id="rId26"/>
    <p:sldId id="283" r:id="rId27"/>
    <p:sldId id="281" r:id="rId28"/>
    <p:sldId id="284"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01EB5754-503B-495C-A058-274580BE1FE5}" type="datetimeFigureOut">
              <a:rPr lang="fr-FR" smtClean="0"/>
              <a:t>25/08/2026</a:t>
            </a:fld>
            <a:endParaRPr lang="fr-FR"/>
          </a:p>
        </p:txBody>
      </p:sp>
      <p:sp>
        <p:nvSpPr>
          <p:cNvPr id="5" name="Footer Placeholder 4"/>
          <p:cNvSpPr>
            <a:spLocks noGrp="1"/>
          </p:cNvSpPr>
          <p:nvPr>
            <p:ph type="ftr" sz="quarter" idx="11"/>
          </p:nvPr>
        </p:nvSpPr>
        <p:spPr>
          <a:xfrm>
            <a:off x="1876424" y="5410201"/>
            <a:ext cx="5124886" cy="365125"/>
          </a:xfrm>
        </p:spPr>
        <p:txBody>
          <a:bodyPr/>
          <a:lstStyle/>
          <a:p>
            <a:endParaRPr lang="fr-FR"/>
          </a:p>
        </p:txBody>
      </p:sp>
      <p:sp>
        <p:nvSpPr>
          <p:cNvPr id="6" name="Slide Number Placeholder 5"/>
          <p:cNvSpPr>
            <a:spLocks noGrp="1"/>
          </p:cNvSpPr>
          <p:nvPr>
            <p:ph type="sldNum" sz="quarter" idx="12"/>
          </p:nvPr>
        </p:nvSpPr>
        <p:spPr>
          <a:xfrm>
            <a:off x="9896911" y="5410199"/>
            <a:ext cx="771089" cy="365125"/>
          </a:xfrm>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947031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1EB5754-503B-495C-A058-274580BE1FE5}" type="datetimeFigureOut">
              <a:rPr lang="fr-FR" smtClean="0"/>
              <a:t>25/08/2026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3028048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1EB5754-503B-495C-A058-274580BE1FE5}" type="datetimeFigureOut">
              <a:rPr lang="fr-FR" smtClean="0"/>
              <a:t>25/08/2026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94494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1EB5754-503B-495C-A058-274580BE1FE5}" type="datetimeFigureOut">
              <a:rPr lang="fr-FR" smtClean="0"/>
              <a:t>25/08/2026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76177E-4F40-4F80-BF95-5FD3AD36B395}" type="slidenum">
              <a:rPr lang="fr-FR" smtClean="0"/>
              <a:t>‹N°›</a:t>
            </a:fld>
            <a:endParaRPr lang="fr-F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18794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1EB5754-503B-495C-A058-274580BE1FE5}" type="datetimeFigureOut">
              <a:rPr lang="fr-FR" smtClean="0"/>
              <a:t>25/08/2026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3455518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01EB5754-503B-495C-A058-274580BE1FE5}" type="datetimeFigureOut">
              <a:rPr lang="fr-FR" smtClean="0"/>
              <a:t>25/08/2026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2765026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01EB5754-503B-495C-A058-274580BE1FE5}" type="datetimeFigureOut">
              <a:rPr lang="fr-FR" smtClean="0"/>
              <a:t>25/08/2026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2646362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1EB5754-503B-495C-A058-274580BE1FE5}" type="datetimeFigureOut">
              <a:rPr lang="fr-FR" smtClean="0"/>
              <a:t>25/08/2026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1689461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1EB5754-503B-495C-A058-274580BE1FE5}" type="datetimeFigureOut">
              <a:rPr lang="fr-FR" smtClean="0"/>
              <a:t>25/08/2026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3952180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1EB5754-503B-495C-A058-274580BE1FE5}" type="datetimeFigureOut">
              <a:rPr lang="fr-FR" smtClean="0"/>
              <a:t>25/08/2026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310066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1EB5754-503B-495C-A058-274580BE1FE5}" type="datetimeFigureOut">
              <a:rPr lang="fr-FR" smtClean="0"/>
              <a:t>25/08/2026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168234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1EB5754-503B-495C-A058-274580BE1FE5}" type="datetimeFigureOut">
              <a:rPr lang="fr-FR" smtClean="0"/>
              <a:t>25/08/2026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2977387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1EB5754-503B-495C-A058-274580BE1FE5}" type="datetimeFigureOut">
              <a:rPr lang="fr-FR" smtClean="0"/>
              <a:t>25/08/2026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81097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1EB5754-503B-495C-A058-274580BE1FE5}" type="datetimeFigureOut">
              <a:rPr lang="fr-FR" smtClean="0"/>
              <a:t>25/08/2026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173386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EB5754-503B-495C-A058-274580BE1FE5}" type="datetimeFigureOut">
              <a:rPr lang="fr-FR" smtClean="0"/>
              <a:t>25/08/2026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1211994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1EB5754-503B-495C-A058-274580BE1FE5}" type="datetimeFigureOut">
              <a:rPr lang="fr-FR" smtClean="0"/>
              <a:t>25/08/2026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306226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1EB5754-503B-495C-A058-274580BE1FE5}" type="datetimeFigureOut">
              <a:rPr lang="fr-FR" smtClean="0"/>
              <a:t>25/08/2026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76177E-4F40-4F80-BF95-5FD3AD36B395}" type="slidenum">
              <a:rPr lang="fr-FR" smtClean="0"/>
              <a:t>‹N°›</a:t>
            </a:fld>
            <a:endParaRPr lang="fr-FR"/>
          </a:p>
        </p:txBody>
      </p:sp>
    </p:spTree>
    <p:extLst>
      <p:ext uri="{BB962C8B-B14F-4D97-AF65-F5344CB8AC3E}">
        <p14:creationId xmlns:p14="http://schemas.microsoft.com/office/powerpoint/2010/main" val="2873997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EB5754-503B-495C-A058-274580BE1FE5}" type="datetimeFigureOut">
              <a:rPr lang="fr-FR" smtClean="0"/>
              <a:t>25/08/2026</a:t>
            </a:fld>
            <a:endParaRPr lang="fr-F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D76177E-4F40-4F80-BF95-5FD3AD36B395}" type="slidenum">
              <a:rPr lang="fr-FR" smtClean="0"/>
              <a:t>‹N°›</a:t>
            </a:fld>
            <a:endParaRPr lang="fr-FR"/>
          </a:p>
        </p:txBody>
      </p:sp>
    </p:spTree>
    <p:extLst>
      <p:ext uri="{BB962C8B-B14F-4D97-AF65-F5344CB8AC3E}">
        <p14:creationId xmlns:p14="http://schemas.microsoft.com/office/powerpoint/2010/main" val="69308486"/>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E52A0A-CAE8-9DC0-E3F0-BE662526DC6D}"/>
              </a:ext>
            </a:extLst>
          </p:cNvPr>
          <p:cNvSpPr>
            <a:spLocks noGrp="1"/>
          </p:cNvSpPr>
          <p:nvPr>
            <p:ph type="ctrTitle"/>
          </p:nvPr>
        </p:nvSpPr>
        <p:spPr>
          <a:xfrm>
            <a:off x="9411284" y="0"/>
            <a:ext cx="2780715" cy="3316458"/>
          </a:xfrm>
          <a:solidFill>
            <a:schemeClr val="tx1"/>
          </a:solidFill>
        </p:spPr>
        <p:txBody>
          <a:bodyPr>
            <a:noAutofit/>
          </a:bodyPr>
          <a:lstStyle/>
          <a:p>
            <a:pPr algn="ctr"/>
            <a:endParaRPr lang="fr-FR" sz="2400" dirty="0">
              <a:solidFill>
                <a:schemeClr val="bg1"/>
              </a:solidFill>
              <a:latin typeface="Arial Black" panose="020B0A04020102020204" pitchFamily="34" charset="0"/>
            </a:endParaRPr>
          </a:p>
        </p:txBody>
      </p:sp>
      <p:pic>
        <p:nvPicPr>
          <p:cNvPr id="4" name="Image 3">
            <a:extLst>
              <a:ext uri="{FF2B5EF4-FFF2-40B4-BE49-F238E27FC236}">
                <a16:creationId xmlns:a16="http://schemas.microsoft.com/office/drawing/2014/main" id="{34427119-79AC-F620-3D7D-B2E4F04EA195}"/>
              </a:ext>
            </a:extLst>
          </p:cNvPr>
          <p:cNvPicPr>
            <a:picLocks noChangeAspect="1"/>
          </p:cNvPicPr>
          <p:nvPr/>
        </p:nvPicPr>
        <p:blipFill>
          <a:blip r:embed="rId2"/>
          <a:stretch>
            <a:fillRect/>
          </a:stretch>
        </p:blipFill>
        <p:spPr>
          <a:xfrm>
            <a:off x="9411284" y="0"/>
            <a:ext cx="2780716" cy="3590125"/>
          </a:xfrm>
          <a:prstGeom prst="rect">
            <a:avLst/>
          </a:prstGeom>
        </p:spPr>
      </p:pic>
      <p:sp>
        <p:nvSpPr>
          <p:cNvPr id="5" name="ZoneTexte 4">
            <a:extLst>
              <a:ext uri="{FF2B5EF4-FFF2-40B4-BE49-F238E27FC236}">
                <a16:creationId xmlns:a16="http://schemas.microsoft.com/office/drawing/2014/main" id="{FED45FAB-97E9-45FA-56A0-CF44CCB6F31F}"/>
              </a:ext>
            </a:extLst>
          </p:cNvPr>
          <p:cNvSpPr txBox="1"/>
          <p:nvPr/>
        </p:nvSpPr>
        <p:spPr>
          <a:xfrm>
            <a:off x="196948" y="1204856"/>
            <a:ext cx="9115860" cy="4770537"/>
          </a:xfrm>
          <a:prstGeom prst="rect">
            <a:avLst/>
          </a:prstGeom>
          <a:solidFill>
            <a:schemeClr val="tx1"/>
          </a:solidFill>
        </p:spPr>
        <p:txBody>
          <a:bodyPr wrap="square" rtlCol="0">
            <a:spAutoFit/>
          </a:bodyPr>
          <a:lstStyle/>
          <a:p>
            <a:pPr algn="ctr"/>
            <a:r>
              <a:rPr lang="fr-FR" dirty="0"/>
              <a:t>DIOCÈSE DE SAINT-DENIS DE LA RÉUNION</a:t>
            </a:r>
            <a:br>
              <a:rPr lang="fr-FR" dirty="0"/>
            </a:br>
            <a:r>
              <a:rPr lang="fr-FR" dirty="0"/>
              <a:t>  Service Diocésain du Catéchuménat</a:t>
            </a:r>
            <a:br>
              <a:rPr lang="fr-FR" dirty="0"/>
            </a:br>
            <a:r>
              <a:rPr lang="fr-FR" sz="3600" dirty="0">
                <a:solidFill>
                  <a:schemeClr val="bg1"/>
                </a:solidFill>
                <a:latin typeface="Arial Black" panose="020B0A04020102020204" pitchFamily="34" charset="0"/>
              </a:rPr>
              <a:t>DIOCÈSE DE SAINT-DENIS </a:t>
            </a:r>
          </a:p>
          <a:p>
            <a:pPr algn="ctr"/>
            <a:r>
              <a:rPr lang="fr-FR" sz="3600" dirty="0">
                <a:solidFill>
                  <a:schemeClr val="bg1"/>
                </a:solidFill>
                <a:latin typeface="Arial Black" panose="020B0A04020102020204" pitchFamily="34" charset="0"/>
              </a:rPr>
              <a:t>DE LA RÉUNION</a:t>
            </a:r>
            <a:br>
              <a:rPr lang="fr-FR" sz="4000" dirty="0">
                <a:solidFill>
                  <a:schemeClr val="bg1"/>
                </a:solidFill>
                <a:latin typeface="Arial Black" panose="020B0A04020102020204" pitchFamily="34" charset="0"/>
              </a:rPr>
            </a:br>
            <a:r>
              <a:rPr lang="fr-FR" sz="4000" dirty="0">
                <a:solidFill>
                  <a:schemeClr val="bg1"/>
                </a:solidFill>
                <a:latin typeface="Arial Black" panose="020B0A04020102020204" pitchFamily="34" charset="0"/>
              </a:rPr>
              <a:t>  </a:t>
            </a:r>
            <a:r>
              <a:rPr lang="fr-FR" sz="3200" dirty="0">
                <a:solidFill>
                  <a:schemeClr val="bg1"/>
                </a:solidFill>
                <a:latin typeface="Arial Black" panose="020B0A04020102020204" pitchFamily="34" charset="0"/>
              </a:rPr>
              <a:t>Service Diocésain du Catéchuménat</a:t>
            </a:r>
            <a:endParaRPr lang="fr-FR" sz="4000" dirty="0">
              <a:solidFill>
                <a:schemeClr val="bg1"/>
              </a:solidFill>
              <a:latin typeface="Arial Black" panose="020B0A04020102020204" pitchFamily="34" charset="0"/>
            </a:endParaRPr>
          </a:p>
          <a:p>
            <a:pPr algn="ctr"/>
            <a:br>
              <a:rPr lang="fr-FR" sz="4000" dirty="0">
                <a:solidFill>
                  <a:schemeClr val="bg1"/>
                </a:solidFill>
                <a:latin typeface="Arial Black" panose="020B0A04020102020204" pitchFamily="34" charset="0"/>
              </a:rPr>
            </a:br>
            <a:r>
              <a:rPr lang="fr-FR" sz="4000" dirty="0">
                <a:solidFill>
                  <a:schemeClr val="bg1"/>
                </a:solidFill>
                <a:latin typeface="Arial Black" panose="020B0A04020102020204" pitchFamily="34" charset="0"/>
              </a:rPr>
              <a:t>Objet : Note au clergé – </a:t>
            </a:r>
          </a:p>
          <a:p>
            <a:pPr algn="ctr"/>
            <a:r>
              <a:rPr lang="fr-FR" sz="4000" dirty="0">
                <a:solidFill>
                  <a:schemeClr val="bg1"/>
                </a:solidFill>
                <a:latin typeface="Arial Black" panose="020B0A04020102020204" pitchFamily="34" charset="0"/>
              </a:rPr>
              <a:t>27 août 2026</a:t>
            </a:r>
            <a:br>
              <a:rPr lang="fr-FR" dirty="0"/>
            </a:br>
            <a:r>
              <a:rPr lang="fr-FR" dirty="0"/>
              <a:t>Objet : Note au clergé - 27 août 2026</a:t>
            </a:r>
            <a:br>
              <a:rPr lang="fr-FR" dirty="0"/>
            </a:br>
            <a:endParaRPr lang="fr-FR" dirty="0"/>
          </a:p>
        </p:txBody>
      </p:sp>
    </p:spTree>
    <p:extLst>
      <p:ext uri="{BB962C8B-B14F-4D97-AF65-F5344CB8AC3E}">
        <p14:creationId xmlns:p14="http://schemas.microsoft.com/office/powerpoint/2010/main" val="447638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5A223-86CF-F317-B233-C5BCC5E1655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9B867B3-3769-FCCC-AADD-F57E00D7029F}"/>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Site internet </a:t>
            </a:r>
            <a:r>
              <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rPr>
              <a:t>kt974.re</a:t>
            </a:r>
          </a:p>
        </p:txBody>
      </p:sp>
      <p:pic>
        <p:nvPicPr>
          <p:cNvPr id="2" name="Image 1">
            <a:extLst>
              <a:ext uri="{FF2B5EF4-FFF2-40B4-BE49-F238E27FC236}">
                <a16:creationId xmlns:a16="http://schemas.microsoft.com/office/drawing/2014/main" id="{D5A54AEE-94EB-1B5D-3B37-CE81A2C922F5}"/>
              </a:ext>
            </a:extLst>
          </p:cNvPr>
          <p:cNvPicPr>
            <a:picLocks noChangeAspect="1"/>
          </p:cNvPicPr>
          <p:nvPr/>
        </p:nvPicPr>
        <p:blipFill>
          <a:blip r:embed="rId2"/>
          <a:stretch>
            <a:fillRect/>
          </a:stretch>
        </p:blipFill>
        <p:spPr>
          <a:xfrm>
            <a:off x="877989" y="992499"/>
            <a:ext cx="10436021" cy="5865501"/>
          </a:xfrm>
          <a:prstGeom prst="rect">
            <a:avLst/>
          </a:prstGeom>
        </p:spPr>
      </p:pic>
    </p:spTree>
    <p:extLst>
      <p:ext uri="{BB962C8B-B14F-4D97-AF65-F5344CB8AC3E}">
        <p14:creationId xmlns:p14="http://schemas.microsoft.com/office/powerpoint/2010/main" val="1288170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1CA8F-A4D4-7C15-A75E-6592C488CD6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3EB3717-BCC8-8D50-F964-B6E6E87847C1}"/>
              </a:ext>
            </a:extLst>
          </p:cNvPr>
          <p:cNvSpPr txBox="1"/>
          <p:nvPr/>
        </p:nvSpPr>
        <p:spPr>
          <a:xfrm>
            <a:off x="307144" y="1364566"/>
            <a:ext cx="11577711" cy="4832092"/>
          </a:xfrm>
          <a:prstGeom prst="rect">
            <a:avLst/>
          </a:prstGeom>
          <a:solidFill>
            <a:schemeClr val="tx1"/>
          </a:solidFill>
        </p:spPr>
        <p:txBody>
          <a:bodyPr wrap="square" rtlCol="0">
            <a:spAutoFit/>
          </a:bodyPr>
          <a:lstStyle/>
          <a:p>
            <a:pPr algn="just"/>
            <a:r>
              <a:rPr lang="fr-FR" sz="2800" u="sng" dirty="0">
                <a:solidFill>
                  <a:schemeClr val="bg1"/>
                </a:solidFill>
                <a:latin typeface="Arial Black" panose="020B0A04020102020204" pitchFamily="34" charset="0"/>
              </a:rPr>
              <a:t>▌Rubriques du catéchuménat :</a:t>
            </a:r>
          </a:p>
          <a:p>
            <a:pPr algn="just"/>
            <a:r>
              <a:rPr lang="fr-FR" sz="2800" dirty="0">
                <a:solidFill>
                  <a:schemeClr val="bg1"/>
                </a:solidFill>
                <a:latin typeface="Arial Black" panose="020B0A04020102020204" pitchFamily="34" charset="0"/>
              </a:rPr>
              <a:t>-	L’histoire du catéchuménat à La Réunion. </a:t>
            </a:r>
          </a:p>
          <a:p>
            <a:pPr algn="just"/>
            <a:r>
              <a:rPr lang="fr-FR" sz="2800" dirty="0">
                <a:solidFill>
                  <a:schemeClr val="bg1"/>
                </a:solidFill>
                <a:latin typeface="Arial Black" panose="020B0A04020102020204" pitchFamily="34" charset="0"/>
              </a:rPr>
              <a:t>-	Les étapes du catéchuménat, les principales célébrations liturgiques durant le cheminement : l’entrée en catéchuménat, l’Appel décisif et l’inscription du nom, les scrutins, les deux traditions, les derniers rites préparatoires. </a:t>
            </a:r>
          </a:p>
          <a:p>
            <a:pPr algn="just"/>
            <a:r>
              <a:rPr lang="fr-FR" sz="2800" dirty="0">
                <a:solidFill>
                  <a:schemeClr val="bg1"/>
                </a:solidFill>
                <a:latin typeface="Arial Black" panose="020B0A04020102020204" pitchFamily="34" charset="0"/>
              </a:rPr>
              <a:t>NB : vous trouverez un guide pratique complet pour la mise en œuvre des deux traditions : le Symbole de la foi et l’Oraison dominicale ou prière du Seigneur (Notre Père). </a:t>
            </a:r>
          </a:p>
          <a:p>
            <a:pPr algn="just"/>
            <a:r>
              <a:rPr lang="fr-FR" sz="2800" dirty="0">
                <a:solidFill>
                  <a:schemeClr val="bg1"/>
                </a:solidFill>
                <a:latin typeface="Arial Black" panose="020B0A04020102020204" pitchFamily="34" charset="0"/>
              </a:rPr>
              <a:t>-	Des pistes pour le catéchuménat des adolescents. </a:t>
            </a:r>
          </a:p>
        </p:txBody>
      </p:sp>
      <p:sp>
        <p:nvSpPr>
          <p:cNvPr id="5" name="ZoneTexte 4">
            <a:extLst>
              <a:ext uri="{FF2B5EF4-FFF2-40B4-BE49-F238E27FC236}">
                <a16:creationId xmlns:a16="http://schemas.microsoft.com/office/drawing/2014/main" id="{24DE4BDB-49C1-CFE8-12F7-8441BEF8B39D}"/>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Site internet </a:t>
            </a:r>
            <a:r>
              <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rPr>
              <a:t>kt974.re</a:t>
            </a:r>
          </a:p>
        </p:txBody>
      </p:sp>
    </p:spTree>
    <p:extLst>
      <p:ext uri="{BB962C8B-B14F-4D97-AF65-F5344CB8AC3E}">
        <p14:creationId xmlns:p14="http://schemas.microsoft.com/office/powerpoint/2010/main" val="692285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20801-68F0-59A1-11AA-CB7DC892510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9A50515-8680-3C3B-157E-A45DBB1E53DA}"/>
              </a:ext>
            </a:extLst>
          </p:cNvPr>
          <p:cNvSpPr txBox="1"/>
          <p:nvPr/>
        </p:nvSpPr>
        <p:spPr>
          <a:xfrm>
            <a:off x="307144" y="1364566"/>
            <a:ext cx="11577711" cy="4832092"/>
          </a:xfrm>
          <a:prstGeom prst="rect">
            <a:avLst/>
          </a:prstGeom>
          <a:solidFill>
            <a:schemeClr val="tx1"/>
          </a:solidFill>
        </p:spPr>
        <p:txBody>
          <a:bodyPr wrap="square" rtlCol="0">
            <a:spAutoFit/>
          </a:bodyPr>
          <a:lstStyle/>
          <a:p>
            <a:pPr algn="just"/>
            <a:r>
              <a:rPr lang="fr-FR" sz="2800" u="sng" dirty="0">
                <a:solidFill>
                  <a:schemeClr val="bg1"/>
                </a:solidFill>
                <a:latin typeface="Arial Black" panose="020B0A04020102020204" pitchFamily="34" charset="0"/>
              </a:rPr>
              <a:t>▌Rubriques du catéchuménat (suite) :</a:t>
            </a:r>
          </a:p>
          <a:p>
            <a:pPr algn="just"/>
            <a:r>
              <a:rPr lang="fr-FR" sz="2800" dirty="0">
                <a:solidFill>
                  <a:schemeClr val="bg1"/>
                </a:solidFill>
                <a:latin typeface="Arial Black" panose="020B0A04020102020204" pitchFamily="34" charset="0"/>
              </a:rPr>
              <a:t>-	Un document de la Conférence des Évêques de France (CEF) pour l’accompagnement en catéchuménat des personnes en situation matrimoniale complexe. </a:t>
            </a:r>
          </a:p>
          <a:p>
            <a:pPr algn="just"/>
            <a:r>
              <a:rPr lang="fr-FR" sz="2800" dirty="0">
                <a:solidFill>
                  <a:schemeClr val="bg1"/>
                </a:solidFill>
                <a:latin typeface="Arial Black" panose="020B0A04020102020204" pitchFamily="34" charset="0"/>
              </a:rPr>
              <a:t>-	Des propositions d’itinéraires pour l’accompagnement des catéchumènes et des recommençants. </a:t>
            </a:r>
          </a:p>
          <a:p>
            <a:pPr algn="just"/>
            <a:r>
              <a:rPr lang="fr-FR" sz="2800" dirty="0">
                <a:solidFill>
                  <a:schemeClr val="bg1"/>
                </a:solidFill>
                <a:latin typeface="Arial Black" panose="020B0A04020102020204" pitchFamily="34" charset="0"/>
              </a:rPr>
              <a:t>-	Des pistes pour accompagner les néophytes (les nouveaux baptisés). </a:t>
            </a:r>
          </a:p>
          <a:p>
            <a:pPr algn="just"/>
            <a:r>
              <a:rPr lang="fr-FR" sz="2800" dirty="0">
                <a:solidFill>
                  <a:schemeClr val="bg1"/>
                </a:solidFill>
                <a:latin typeface="Arial Black" panose="020B0A04020102020204" pitchFamily="34" charset="0"/>
              </a:rPr>
              <a:t>-	Un document de la CEF pour l’accompagnement en catéchuménat des personnes avec un handicap. </a:t>
            </a:r>
          </a:p>
          <a:p>
            <a:pPr algn="just"/>
            <a:r>
              <a:rPr lang="fr-FR" sz="2800" dirty="0">
                <a:solidFill>
                  <a:schemeClr val="bg1"/>
                </a:solidFill>
                <a:latin typeface="Arial Black" panose="020B0A04020102020204" pitchFamily="34" charset="0"/>
              </a:rPr>
              <a:t>-	Les fiches administratives. </a:t>
            </a:r>
          </a:p>
        </p:txBody>
      </p:sp>
      <p:sp>
        <p:nvSpPr>
          <p:cNvPr id="2" name="ZoneTexte 1">
            <a:extLst>
              <a:ext uri="{FF2B5EF4-FFF2-40B4-BE49-F238E27FC236}">
                <a16:creationId xmlns:a16="http://schemas.microsoft.com/office/drawing/2014/main" id="{6C3529D3-1C4F-A482-BD91-0CE75DE3D1AD}"/>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Site internet </a:t>
            </a:r>
            <a:r>
              <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rPr>
              <a:t>kt974.re</a:t>
            </a:r>
          </a:p>
        </p:txBody>
      </p:sp>
    </p:spTree>
    <p:extLst>
      <p:ext uri="{BB962C8B-B14F-4D97-AF65-F5344CB8AC3E}">
        <p14:creationId xmlns:p14="http://schemas.microsoft.com/office/powerpoint/2010/main" val="2033077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9A192-7732-0AF1-98F6-E70DE2B193D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49B71CC-50DB-C161-E0E1-0C0BCCC268CC}"/>
              </a:ext>
            </a:extLst>
          </p:cNvPr>
          <p:cNvSpPr txBox="1"/>
          <p:nvPr/>
        </p:nvSpPr>
        <p:spPr>
          <a:xfrm>
            <a:off x="307144" y="1382286"/>
            <a:ext cx="11577711" cy="4093428"/>
          </a:xfrm>
          <a:prstGeom prst="rect">
            <a:avLst/>
          </a:prstGeom>
          <a:solidFill>
            <a:schemeClr val="tx1"/>
          </a:solidFill>
        </p:spPr>
        <p:txBody>
          <a:bodyPr wrap="square" rtlCol="0">
            <a:spAutoFit/>
          </a:bodyPr>
          <a:lstStyle/>
          <a:p>
            <a:pPr algn="just"/>
            <a:r>
              <a:rPr lang="fr-FR" sz="2800" dirty="0">
                <a:solidFill>
                  <a:schemeClr val="bg1"/>
                </a:solidFill>
                <a:latin typeface="Arial Black" panose="020B0A04020102020204" pitchFamily="34" charset="0"/>
              </a:rPr>
              <a:t>-	Un onglet à destination des accompagnateurs, des catéchumènes et des </a:t>
            </a:r>
            <a:r>
              <a:rPr lang="fr-FR" sz="2800" i="1" dirty="0">
                <a:solidFill>
                  <a:schemeClr val="bg1"/>
                </a:solidFill>
                <a:latin typeface="Arial Black" panose="020B0A04020102020204" pitchFamily="34" charset="0"/>
              </a:rPr>
              <a:t>recommençants</a:t>
            </a:r>
            <a:r>
              <a:rPr lang="fr-FR" sz="2800" dirty="0">
                <a:solidFill>
                  <a:schemeClr val="bg1"/>
                </a:solidFill>
                <a:latin typeface="Arial Black" panose="020B0A04020102020204" pitchFamily="34" charset="0"/>
              </a:rPr>
              <a:t> pour la rédaction de leurs lettres : </a:t>
            </a:r>
          </a:p>
          <a:p>
            <a:pPr algn="just"/>
            <a:r>
              <a:rPr lang="fr-FR" sz="2400" dirty="0">
                <a:solidFill>
                  <a:schemeClr val="bg1"/>
                </a:solidFill>
                <a:latin typeface="Arial Black" panose="020B0A04020102020204" pitchFamily="34" charset="0"/>
              </a:rPr>
              <a:t>	1)	Lettre du candidat à l’évêque</a:t>
            </a:r>
          </a:p>
          <a:p>
            <a:pPr algn="just"/>
            <a:r>
              <a:rPr lang="fr-FR" sz="2400" dirty="0">
                <a:solidFill>
                  <a:schemeClr val="bg1"/>
                </a:solidFill>
                <a:latin typeface="Arial Black" panose="020B0A04020102020204" pitchFamily="34" charset="0"/>
              </a:rPr>
              <a:t>	Les lettres sont réceptionnées par le SDC. Le délégué diocésain 	les remet ensuite à l’évêque. </a:t>
            </a:r>
          </a:p>
          <a:p>
            <a:pPr algn="just"/>
            <a:r>
              <a:rPr lang="fr-FR" sz="2400" dirty="0">
                <a:solidFill>
                  <a:schemeClr val="bg1"/>
                </a:solidFill>
                <a:latin typeface="Arial Black" panose="020B0A04020102020204" pitchFamily="34" charset="0"/>
              </a:rPr>
              <a:t>	2)	Lettre de présentation du candidat faite par l’accompagnateur 	(ou les accompagnateurs) au SDC. </a:t>
            </a:r>
          </a:p>
          <a:p>
            <a:pPr algn="just"/>
            <a:r>
              <a:rPr lang="fr-FR" sz="2800" dirty="0">
                <a:solidFill>
                  <a:schemeClr val="bg1"/>
                </a:solidFill>
                <a:latin typeface="Arial Black" panose="020B0A04020102020204" pitchFamily="34" charset="0"/>
              </a:rPr>
              <a:t>-	</a:t>
            </a:r>
            <a:r>
              <a:rPr lang="fr-FR" sz="2800" b="1" u="sng" dirty="0">
                <a:solidFill>
                  <a:srgbClr val="C00000"/>
                </a:solidFill>
                <a:effectLst>
                  <a:outerShdw blurRad="38100" dist="38100" dir="2700000" algn="tl">
                    <a:srgbClr val="000000">
                      <a:alpha val="43137"/>
                    </a:srgbClr>
                  </a:outerShdw>
                </a:effectLst>
                <a:latin typeface="Arial Black" panose="020B0A04020102020204" pitchFamily="34" charset="0"/>
              </a:rPr>
              <a:t>La brochure explicative </a:t>
            </a:r>
            <a:r>
              <a:rPr lang="fr-FR" sz="2800" dirty="0">
                <a:solidFill>
                  <a:schemeClr val="bg1"/>
                </a:solidFill>
                <a:latin typeface="Arial Black" panose="020B0A04020102020204" pitchFamily="34" charset="0"/>
              </a:rPr>
              <a:t>de toutes les étapes à suivre pour les catéchumènes et les recommençants. </a:t>
            </a:r>
          </a:p>
        </p:txBody>
      </p:sp>
      <p:sp>
        <p:nvSpPr>
          <p:cNvPr id="2" name="ZoneTexte 1">
            <a:extLst>
              <a:ext uri="{FF2B5EF4-FFF2-40B4-BE49-F238E27FC236}">
                <a16:creationId xmlns:a16="http://schemas.microsoft.com/office/drawing/2014/main" id="{E2C1A616-DC23-9E49-9B63-427607B63300}"/>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Site internet </a:t>
            </a:r>
            <a:r>
              <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rPr>
              <a:t>kt974.re</a:t>
            </a:r>
          </a:p>
        </p:txBody>
      </p:sp>
    </p:spTree>
    <p:extLst>
      <p:ext uri="{BB962C8B-B14F-4D97-AF65-F5344CB8AC3E}">
        <p14:creationId xmlns:p14="http://schemas.microsoft.com/office/powerpoint/2010/main" val="3890124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A873C-F2CB-5E01-A9EB-4D1E0D505CE9}"/>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7CBB28D-772F-84D0-B51A-8476322291E2}"/>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POINTS DE VIGILENCE !!!</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pic>
        <p:nvPicPr>
          <p:cNvPr id="4" name="Image 3">
            <a:extLst>
              <a:ext uri="{FF2B5EF4-FFF2-40B4-BE49-F238E27FC236}">
                <a16:creationId xmlns:a16="http://schemas.microsoft.com/office/drawing/2014/main" id="{111AE1D1-8BB0-F106-8929-39E3C64915AF}"/>
              </a:ext>
            </a:extLst>
          </p:cNvPr>
          <p:cNvPicPr>
            <a:picLocks noChangeAspect="1"/>
          </p:cNvPicPr>
          <p:nvPr/>
        </p:nvPicPr>
        <p:blipFill>
          <a:blip r:embed="rId2"/>
          <a:stretch>
            <a:fillRect/>
          </a:stretch>
        </p:blipFill>
        <p:spPr>
          <a:xfrm>
            <a:off x="2607544" y="1616026"/>
            <a:ext cx="7504050" cy="4517488"/>
          </a:xfrm>
          <a:prstGeom prst="rect">
            <a:avLst/>
          </a:prstGeom>
        </p:spPr>
      </p:pic>
    </p:spTree>
    <p:extLst>
      <p:ext uri="{BB962C8B-B14F-4D97-AF65-F5344CB8AC3E}">
        <p14:creationId xmlns:p14="http://schemas.microsoft.com/office/powerpoint/2010/main" val="2981623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7491B-B8BF-6A85-5F34-AFB0A5510584}"/>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43F9749-3B83-2E78-AA6D-E3BF4A598BCA}"/>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POINTS DE VIGILENCE !!!</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pic>
        <p:nvPicPr>
          <p:cNvPr id="3" name="Image 2">
            <a:extLst>
              <a:ext uri="{FF2B5EF4-FFF2-40B4-BE49-F238E27FC236}">
                <a16:creationId xmlns:a16="http://schemas.microsoft.com/office/drawing/2014/main" id="{8CF56B74-DD59-1AC8-70B4-8B38DA7F1953}"/>
              </a:ext>
            </a:extLst>
          </p:cNvPr>
          <p:cNvPicPr>
            <a:picLocks noChangeAspect="1"/>
          </p:cNvPicPr>
          <p:nvPr/>
        </p:nvPicPr>
        <p:blipFill>
          <a:blip r:embed="rId2"/>
          <a:stretch>
            <a:fillRect/>
          </a:stretch>
        </p:blipFill>
        <p:spPr>
          <a:xfrm>
            <a:off x="2135576" y="1257250"/>
            <a:ext cx="7872332" cy="5256092"/>
          </a:xfrm>
          <a:prstGeom prst="rect">
            <a:avLst/>
          </a:prstGeom>
        </p:spPr>
      </p:pic>
    </p:spTree>
    <p:extLst>
      <p:ext uri="{BB962C8B-B14F-4D97-AF65-F5344CB8AC3E}">
        <p14:creationId xmlns:p14="http://schemas.microsoft.com/office/powerpoint/2010/main" val="2217603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164D4-4248-EF6A-CFED-27F39886868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B71DDA1-9F3B-29FD-F1A1-BAE3AFFA86C4}"/>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POINTS DE VIGILENCE !!!</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graphicFrame>
        <p:nvGraphicFramePr>
          <p:cNvPr id="4" name="Tableau 3">
            <a:extLst>
              <a:ext uri="{FF2B5EF4-FFF2-40B4-BE49-F238E27FC236}">
                <a16:creationId xmlns:a16="http://schemas.microsoft.com/office/drawing/2014/main" id="{04894F58-1D09-3C36-A125-869A6AAF2EDA}"/>
              </a:ext>
            </a:extLst>
          </p:cNvPr>
          <p:cNvGraphicFramePr>
            <a:graphicFrameLocks noGrp="1"/>
          </p:cNvGraphicFramePr>
          <p:nvPr>
            <p:extLst>
              <p:ext uri="{D42A27DB-BD31-4B8C-83A1-F6EECF244321}">
                <p14:modId xmlns:p14="http://schemas.microsoft.com/office/powerpoint/2010/main" val="1407878990"/>
              </p:ext>
            </p:extLst>
          </p:nvPr>
        </p:nvGraphicFramePr>
        <p:xfrm>
          <a:off x="0" y="1133176"/>
          <a:ext cx="12192000" cy="5011929"/>
        </p:xfrm>
        <a:graphic>
          <a:graphicData uri="http://schemas.openxmlformats.org/drawingml/2006/table">
            <a:tbl>
              <a:tblPr firstRow="1" firstCol="1" bandRow="1">
                <a:tableStyleId>{5C22544A-7EE6-4342-B048-85BDC9FD1C3A}</a:tableStyleId>
              </a:tblPr>
              <a:tblGrid>
                <a:gridCol w="4916056">
                  <a:extLst>
                    <a:ext uri="{9D8B030D-6E8A-4147-A177-3AD203B41FA5}">
                      <a16:colId xmlns:a16="http://schemas.microsoft.com/office/drawing/2014/main" val="2400987250"/>
                    </a:ext>
                  </a:extLst>
                </a:gridCol>
                <a:gridCol w="7275944">
                  <a:extLst>
                    <a:ext uri="{9D8B030D-6E8A-4147-A177-3AD203B41FA5}">
                      <a16:colId xmlns:a16="http://schemas.microsoft.com/office/drawing/2014/main" val="688604766"/>
                    </a:ext>
                  </a:extLst>
                </a:gridCol>
              </a:tblGrid>
              <a:tr h="0">
                <a:tc>
                  <a:txBody>
                    <a:bodyPr/>
                    <a:lstStyle/>
                    <a:p>
                      <a:pPr algn="ctr">
                        <a:lnSpc>
                          <a:spcPct val="107000"/>
                        </a:lnSpc>
                        <a:spcAft>
                          <a:spcPts val="800"/>
                        </a:spcAft>
                        <a:buNone/>
                      </a:pPr>
                      <a:r>
                        <a:rPr lang="fr-FR" sz="2600" kern="100" dirty="0">
                          <a:solidFill>
                            <a:srgbClr val="C00000"/>
                          </a:solidFill>
                          <a:effectLst/>
                          <a:latin typeface="Arial Black" panose="020B0A04020102020204" pitchFamily="34" charset="0"/>
                        </a:rPr>
                        <a:t>Domaines</a:t>
                      </a:r>
                      <a:endParaRPr lang="fr-FR" sz="260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2600" kern="100">
                          <a:effectLst/>
                          <a:latin typeface="Arial Black" panose="020B0A04020102020204" pitchFamily="34" charset="0"/>
                        </a:rPr>
                        <a:t>Consignes communes</a:t>
                      </a:r>
                      <a:endParaRPr lang="fr-FR" sz="2600" kern="10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207419"/>
                  </a:ext>
                </a:extLst>
              </a:tr>
              <a:tr h="614045">
                <a:tc>
                  <a:txBody>
                    <a:bodyPr/>
                    <a:lstStyle/>
                    <a:p>
                      <a:pPr algn="just">
                        <a:lnSpc>
                          <a:spcPct val="107000"/>
                        </a:lnSpc>
                        <a:spcAft>
                          <a:spcPts val="800"/>
                        </a:spcAft>
                        <a:buNone/>
                      </a:pPr>
                      <a:r>
                        <a:rPr lang="fr-RE" sz="2600" kern="100" dirty="0">
                          <a:solidFill>
                            <a:srgbClr val="C00000"/>
                          </a:solidFill>
                          <a:effectLst/>
                          <a:latin typeface="Arial Black" panose="020B0A04020102020204" pitchFamily="34" charset="0"/>
                        </a:rPr>
                        <a:t>Fiches d'inscription</a:t>
                      </a:r>
                      <a:endParaRPr lang="fr-FR" sz="260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fr-RE" sz="2600" kern="100" dirty="0">
                          <a:effectLst/>
                          <a:latin typeface="Arial Black" panose="020B0A04020102020204" pitchFamily="34" charset="0"/>
                        </a:rPr>
                        <a:t>Les fiches doivent être correctement remplies et entièrement complétées.</a:t>
                      </a:r>
                      <a:endParaRPr lang="fr-FR" sz="26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solidFill>
                      <a:schemeClr val="tx1">
                        <a:lumMod val="95000"/>
                      </a:schemeClr>
                    </a:solidFill>
                  </a:tcPr>
                </a:tc>
                <a:extLst>
                  <a:ext uri="{0D108BD9-81ED-4DB2-BD59-A6C34878D82A}">
                    <a16:rowId xmlns:a16="http://schemas.microsoft.com/office/drawing/2014/main" val="1620325887"/>
                  </a:ext>
                </a:extLst>
              </a:tr>
              <a:tr h="0">
                <a:tc>
                  <a:txBody>
                    <a:bodyPr/>
                    <a:lstStyle/>
                    <a:p>
                      <a:pPr>
                        <a:lnSpc>
                          <a:spcPct val="107000"/>
                        </a:lnSpc>
                        <a:spcAft>
                          <a:spcPts val="800"/>
                        </a:spcAft>
                        <a:buNone/>
                      </a:pPr>
                      <a:r>
                        <a:rPr lang="fr-FR" sz="2600" kern="100" dirty="0">
                          <a:solidFill>
                            <a:srgbClr val="C00000"/>
                          </a:solidFill>
                          <a:effectLst/>
                          <a:latin typeface="Arial Black" panose="020B0A04020102020204" pitchFamily="34" charset="0"/>
                        </a:rPr>
                        <a:t>Validation par la paroisse</a:t>
                      </a:r>
                    </a:p>
                    <a:p>
                      <a:pPr>
                        <a:lnSpc>
                          <a:spcPct val="107000"/>
                        </a:lnSpc>
                        <a:spcAft>
                          <a:spcPts val="800"/>
                        </a:spcAft>
                        <a:buNone/>
                      </a:pPr>
                      <a:r>
                        <a:rPr lang="fr-FR" sz="2600" kern="100" dirty="0">
                          <a:solidFill>
                            <a:srgbClr val="C00000"/>
                          </a:solidFill>
                          <a:effectLst/>
                          <a:latin typeface="Arial Black" panose="020B0A04020102020204" pitchFamily="34" charset="0"/>
                        </a:rPr>
                        <a:t> </a:t>
                      </a:r>
                      <a:endParaRPr lang="fr-FR" sz="260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fr-FR" sz="2600" kern="100" dirty="0">
                          <a:effectLst/>
                          <a:latin typeface="Arial Black" panose="020B0A04020102020204" pitchFamily="34" charset="0"/>
                        </a:rPr>
                        <a:t>Le curé doit remplir le cadre réservé sur la fiche, signer et apposer le cachet de la paroisse (afin de manifester son accord). La fiche doit aussi comporter la signature du candidat et celle de l’accompagnateur.</a:t>
                      </a:r>
                      <a:endParaRPr lang="fr-FR" sz="26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solidFill>
                      <a:schemeClr val="tx1">
                        <a:lumMod val="95000"/>
                      </a:schemeClr>
                    </a:solidFill>
                  </a:tcPr>
                </a:tc>
                <a:extLst>
                  <a:ext uri="{0D108BD9-81ED-4DB2-BD59-A6C34878D82A}">
                    <a16:rowId xmlns:a16="http://schemas.microsoft.com/office/drawing/2014/main" val="899947365"/>
                  </a:ext>
                </a:extLst>
              </a:tr>
              <a:tr h="0">
                <a:tc>
                  <a:txBody>
                    <a:bodyPr/>
                    <a:lstStyle/>
                    <a:p>
                      <a:pPr algn="just">
                        <a:lnSpc>
                          <a:spcPct val="107000"/>
                        </a:lnSpc>
                        <a:spcAft>
                          <a:spcPts val="800"/>
                        </a:spcAft>
                        <a:buNone/>
                      </a:pPr>
                      <a:r>
                        <a:rPr lang="fr-FR" sz="2600" kern="100" dirty="0">
                          <a:solidFill>
                            <a:srgbClr val="C00000"/>
                          </a:solidFill>
                          <a:effectLst/>
                          <a:latin typeface="Arial Black" panose="020B0A04020102020204" pitchFamily="34" charset="0"/>
                        </a:rPr>
                        <a:t>Situation matrimoniale</a:t>
                      </a:r>
                      <a:endParaRPr lang="fr-FR" sz="260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buNone/>
                      </a:pPr>
                      <a:r>
                        <a:rPr lang="fr-FR" sz="2600" b="1" u="sng" kern="100" dirty="0">
                          <a:solidFill>
                            <a:srgbClr val="C00000"/>
                          </a:solidFill>
                          <a:effectLst>
                            <a:outerShdw blurRad="38100" dist="38100" dir="2700000" algn="tl">
                              <a:srgbClr val="000000">
                                <a:alpha val="43137"/>
                              </a:srgbClr>
                            </a:outerShdw>
                          </a:effectLst>
                          <a:latin typeface="Arial Black" panose="020B0A04020102020204" pitchFamily="34" charset="0"/>
                        </a:rPr>
                        <a:t>Vérifier si le candidat a une date de mariage sacramentel</a:t>
                      </a:r>
                      <a:r>
                        <a:rPr lang="fr-FR" sz="2600" kern="100" dirty="0">
                          <a:solidFill>
                            <a:srgbClr val="C00000"/>
                          </a:solidFill>
                          <a:effectLst/>
                          <a:latin typeface="Arial Black" panose="020B0A04020102020204" pitchFamily="34" charset="0"/>
                        </a:rPr>
                        <a:t> </a:t>
                      </a:r>
                      <a:r>
                        <a:rPr lang="fr-FR" sz="2600" kern="100" dirty="0">
                          <a:effectLst/>
                          <a:latin typeface="Arial Black" panose="020B0A04020102020204" pitchFamily="34" charset="0"/>
                        </a:rPr>
                        <a:t>proche des sacrements de l’initiation chrétienne. </a:t>
                      </a:r>
                      <a:endParaRPr lang="fr-FR" sz="26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solidFill>
                      <a:schemeClr val="tx1">
                        <a:lumMod val="95000"/>
                      </a:schemeClr>
                    </a:solidFill>
                  </a:tcPr>
                </a:tc>
                <a:extLst>
                  <a:ext uri="{0D108BD9-81ED-4DB2-BD59-A6C34878D82A}">
                    <a16:rowId xmlns:a16="http://schemas.microsoft.com/office/drawing/2014/main" val="1026459830"/>
                  </a:ext>
                </a:extLst>
              </a:tr>
            </a:tbl>
          </a:graphicData>
        </a:graphic>
      </p:graphicFrame>
    </p:spTree>
    <p:extLst>
      <p:ext uri="{BB962C8B-B14F-4D97-AF65-F5344CB8AC3E}">
        <p14:creationId xmlns:p14="http://schemas.microsoft.com/office/powerpoint/2010/main" val="1686217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57CEC-6F6C-7F01-42C1-FC44B6008554}"/>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8987FA2-BEF1-C81F-2B46-7632868EF270}"/>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POINTS DE VIGILENCE !!!</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graphicFrame>
        <p:nvGraphicFramePr>
          <p:cNvPr id="3" name="Tableau 2">
            <a:extLst>
              <a:ext uri="{FF2B5EF4-FFF2-40B4-BE49-F238E27FC236}">
                <a16:creationId xmlns:a16="http://schemas.microsoft.com/office/drawing/2014/main" id="{EFA333FF-8CB4-12EB-EB4C-EC6C7CB49E5D}"/>
              </a:ext>
            </a:extLst>
          </p:cNvPr>
          <p:cNvGraphicFramePr>
            <a:graphicFrameLocks noGrp="1"/>
          </p:cNvGraphicFramePr>
          <p:nvPr>
            <p:extLst>
              <p:ext uri="{D42A27DB-BD31-4B8C-83A1-F6EECF244321}">
                <p14:modId xmlns:p14="http://schemas.microsoft.com/office/powerpoint/2010/main" val="7785215"/>
              </p:ext>
            </p:extLst>
          </p:nvPr>
        </p:nvGraphicFramePr>
        <p:xfrm>
          <a:off x="0" y="992499"/>
          <a:ext cx="12192000" cy="6098605"/>
        </p:xfrm>
        <a:graphic>
          <a:graphicData uri="http://schemas.openxmlformats.org/drawingml/2006/table">
            <a:tbl>
              <a:tblPr firstRow="1" firstCol="1" bandRow="1">
                <a:tableStyleId>{5C22544A-7EE6-4342-B048-85BDC9FD1C3A}</a:tableStyleId>
              </a:tblPr>
              <a:tblGrid>
                <a:gridCol w="4916057">
                  <a:extLst>
                    <a:ext uri="{9D8B030D-6E8A-4147-A177-3AD203B41FA5}">
                      <a16:colId xmlns:a16="http://schemas.microsoft.com/office/drawing/2014/main" val="1067814075"/>
                    </a:ext>
                  </a:extLst>
                </a:gridCol>
                <a:gridCol w="7275943">
                  <a:extLst>
                    <a:ext uri="{9D8B030D-6E8A-4147-A177-3AD203B41FA5}">
                      <a16:colId xmlns:a16="http://schemas.microsoft.com/office/drawing/2014/main" val="182384957"/>
                    </a:ext>
                  </a:extLst>
                </a:gridCol>
              </a:tblGrid>
              <a:tr h="364822">
                <a:tc>
                  <a:txBody>
                    <a:bodyPr/>
                    <a:lstStyle/>
                    <a:p>
                      <a:pPr algn="just">
                        <a:lnSpc>
                          <a:spcPct val="107000"/>
                        </a:lnSpc>
                        <a:spcAft>
                          <a:spcPts val="800"/>
                        </a:spcAft>
                        <a:buNone/>
                      </a:pPr>
                      <a:r>
                        <a:rPr lang="fr-FR" sz="2200" kern="100">
                          <a:solidFill>
                            <a:srgbClr val="C00000"/>
                          </a:solidFill>
                          <a:effectLst/>
                          <a:latin typeface="Arial Black" panose="020B0A04020102020204" pitchFamily="34" charset="0"/>
                        </a:rPr>
                        <a:t>Respect du calendrier</a:t>
                      </a:r>
                      <a:endParaRPr lang="fr-FR" sz="2200" kern="10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5581" marR="65581" marT="0" marB="0"/>
                </a:tc>
                <a:tc>
                  <a:txBody>
                    <a:bodyPr/>
                    <a:lstStyle/>
                    <a:p>
                      <a:pPr algn="just">
                        <a:lnSpc>
                          <a:spcPct val="107000"/>
                        </a:lnSpc>
                        <a:spcAft>
                          <a:spcPts val="800"/>
                        </a:spcAft>
                        <a:buNone/>
                      </a:pPr>
                      <a:r>
                        <a:rPr lang="fr-FR" sz="2200" kern="100" dirty="0">
                          <a:solidFill>
                            <a:schemeClr val="bg1"/>
                          </a:solidFill>
                          <a:effectLst/>
                          <a:latin typeface="Arial Black" panose="020B0A04020102020204" pitchFamily="34" charset="0"/>
                        </a:rPr>
                        <a:t>Respecter les dates programmées par l’équipe.</a:t>
                      </a:r>
                      <a:endParaRPr lang="fr-FR" sz="220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5581" marR="65581" marT="0" marB="0">
                    <a:solidFill>
                      <a:schemeClr val="tx1">
                        <a:lumMod val="95000"/>
                      </a:schemeClr>
                    </a:solidFill>
                  </a:tcPr>
                </a:tc>
                <a:extLst>
                  <a:ext uri="{0D108BD9-81ED-4DB2-BD59-A6C34878D82A}">
                    <a16:rowId xmlns:a16="http://schemas.microsoft.com/office/drawing/2014/main" val="2906298018"/>
                  </a:ext>
                </a:extLst>
              </a:tr>
              <a:tr h="346793">
                <a:tc>
                  <a:txBody>
                    <a:bodyPr/>
                    <a:lstStyle/>
                    <a:p>
                      <a:pPr algn="just">
                        <a:lnSpc>
                          <a:spcPct val="107000"/>
                        </a:lnSpc>
                        <a:spcAft>
                          <a:spcPts val="800"/>
                        </a:spcAft>
                        <a:buNone/>
                      </a:pPr>
                      <a:r>
                        <a:rPr lang="fr-FR" sz="2200" kern="100">
                          <a:solidFill>
                            <a:srgbClr val="C00000"/>
                          </a:solidFill>
                          <a:effectLst/>
                          <a:latin typeface="Arial Black" panose="020B0A04020102020204" pitchFamily="34" charset="0"/>
                        </a:rPr>
                        <a:t>Transmission des dossiers</a:t>
                      </a:r>
                      <a:endParaRPr lang="fr-FR" sz="2200" kern="10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5581" marR="65581" marT="0" marB="0"/>
                </a:tc>
                <a:tc>
                  <a:txBody>
                    <a:bodyPr/>
                    <a:lstStyle/>
                    <a:p>
                      <a:pPr algn="just">
                        <a:lnSpc>
                          <a:spcPct val="107000"/>
                        </a:lnSpc>
                        <a:spcAft>
                          <a:spcPts val="800"/>
                        </a:spcAft>
                        <a:buNone/>
                      </a:pPr>
                      <a:r>
                        <a:rPr lang="fr-FR" sz="2200" kern="100" dirty="0">
                          <a:effectLst/>
                          <a:latin typeface="Arial Black" panose="020B0A04020102020204" pitchFamily="34" charset="0"/>
                        </a:rPr>
                        <a:t>Envoyer les dossiers regroupés et non dispersés.</a:t>
                      </a:r>
                      <a:endParaRPr lang="fr-FR" sz="22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5581" marR="65581" marT="0" marB="0">
                    <a:solidFill>
                      <a:schemeClr val="tx1">
                        <a:lumMod val="95000"/>
                      </a:schemeClr>
                    </a:solidFill>
                  </a:tcPr>
                </a:tc>
                <a:extLst>
                  <a:ext uri="{0D108BD9-81ED-4DB2-BD59-A6C34878D82A}">
                    <a16:rowId xmlns:a16="http://schemas.microsoft.com/office/drawing/2014/main" val="669851983"/>
                  </a:ext>
                </a:extLst>
              </a:tr>
              <a:tr h="2812068">
                <a:tc>
                  <a:txBody>
                    <a:bodyPr/>
                    <a:lstStyle/>
                    <a:p>
                      <a:pPr>
                        <a:lnSpc>
                          <a:spcPct val="107000"/>
                        </a:lnSpc>
                        <a:spcAft>
                          <a:spcPts val="800"/>
                        </a:spcAft>
                        <a:buNone/>
                      </a:pPr>
                      <a:r>
                        <a:rPr lang="fr-FR" sz="2200" kern="100" dirty="0">
                          <a:solidFill>
                            <a:srgbClr val="C00000"/>
                          </a:solidFill>
                          <a:effectLst/>
                          <a:latin typeface="Arial Black" panose="020B0A04020102020204" pitchFamily="34" charset="0"/>
                        </a:rPr>
                        <a:t>Courriers</a:t>
                      </a:r>
                    </a:p>
                    <a:p>
                      <a:pPr algn="just">
                        <a:lnSpc>
                          <a:spcPct val="107000"/>
                        </a:lnSpc>
                        <a:spcAft>
                          <a:spcPts val="800"/>
                        </a:spcAft>
                        <a:buNone/>
                      </a:pPr>
                      <a:r>
                        <a:rPr lang="fr-FR" sz="2200" kern="100" dirty="0">
                          <a:solidFill>
                            <a:srgbClr val="C00000"/>
                          </a:solidFill>
                          <a:effectLst/>
                          <a:latin typeface="Arial Black" panose="020B0A04020102020204" pitchFamily="34" charset="0"/>
                        </a:rPr>
                        <a:t> </a:t>
                      </a:r>
                      <a:endParaRPr lang="fr-FR" sz="220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5581" marR="65581" marT="0" marB="0"/>
                </a:tc>
                <a:tc>
                  <a:txBody>
                    <a:bodyPr/>
                    <a:lstStyle/>
                    <a:p>
                      <a:pPr algn="just">
                        <a:lnSpc>
                          <a:spcPct val="107000"/>
                        </a:lnSpc>
                        <a:spcAft>
                          <a:spcPts val="800"/>
                        </a:spcAft>
                        <a:buNone/>
                      </a:pPr>
                      <a:r>
                        <a:rPr lang="fr-FR" sz="2200" kern="100" dirty="0">
                          <a:effectLst/>
                          <a:latin typeface="Arial Black" panose="020B0A04020102020204" pitchFamily="34" charset="0"/>
                        </a:rPr>
                        <a:t>1 - Respecter le modèle de courrier transmis. </a:t>
                      </a:r>
                    </a:p>
                    <a:p>
                      <a:pPr algn="just">
                        <a:lnSpc>
                          <a:spcPct val="107000"/>
                        </a:lnSpc>
                        <a:spcAft>
                          <a:spcPts val="800"/>
                        </a:spcAft>
                        <a:buNone/>
                      </a:pPr>
                      <a:r>
                        <a:rPr lang="fr-FR" sz="2200" kern="100" dirty="0">
                          <a:effectLst/>
                          <a:latin typeface="Arial Black" panose="020B0A04020102020204" pitchFamily="34" charset="0"/>
                        </a:rPr>
                        <a:t>2 - Mentionner les noms et prénoms des candidats ainsi que ceux des accompagnateurs. </a:t>
                      </a:r>
                    </a:p>
                    <a:p>
                      <a:pPr algn="just">
                        <a:lnSpc>
                          <a:spcPct val="107000"/>
                        </a:lnSpc>
                        <a:spcAft>
                          <a:spcPts val="800"/>
                        </a:spcAft>
                        <a:buNone/>
                      </a:pPr>
                      <a:r>
                        <a:rPr lang="fr-FR" sz="2200" kern="100" dirty="0">
                          <a:effectLst/>
                          <a:latin typeface="Arial Black" panose="020B0A04020102020204" pitchFamily="34" charset="0"/>
                        </a:rPr>
                        <a:t>3 - Indiquer le nom de la paroisse. </a:t>
                      </a:r>
                    </a:p>
                    <a:p>
                      <a:pPr algn="just">
                        <a:lnSpc>
                          <a:spcPct val="107000"/>
                        </a:lnSpc>
                        <a:spcAft>
                          <a:spcPts val="800"/>
                        </a:spcAft>
                        <a:buNone/>
                      </a:pPr>
                      <a:r>
                        <a:rPr lang="fr-FR" sz="2200" kern="100" dirty="0">
                          <a:effectLst/>
                          <a:latin typeface="Arial Black" panose="020B0A04020102020204" pitchFamily="34" charset="0"/>
                        </a:rPr>
                        <a:t>4 - Faire figurer les signatures du curé, du candidat et de l'accompagnateur.  </a:t>
                      </a:r>
                    </a:p>
                    <a:p>
                      <a:pPr algn="just">
                        <a:lnSpc>
                          <a:spcPct val="107000"/>
                        </a:lnSpc>
                        <a:spcAft>
                          <a:spcPts val="800"/>
                        </a:spcAft>
                        <a:buNone/>
                      </a:pPr>
                      <a:r>
                        <a:rPr lang="fr-FR" sz="2200" kern="100" dirty="0">
                          <a:effectLst/>
                          <a:latin typeface="Arial Black" panose="020B0A04020102020204" pitchFamily="34" charset="0"/>
                        </a:rPr>
                        <a:t>NB : Prévoir un accompagnement pour les candidats en difficulté de rédaction, afin que le courrier soit rédigé avec leurs mots et mis en forme si nécessaire par une personne ressource.</a:t>
                      </a:r>
                      <a:endParaRPr lang="fr-FR" sz="22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5581" marR="65581" marT="0" marB="0">
                    <a:solidFill>
                      <a:schemeClr val="tx1">
                        <a:lumMod val="95000"/>
                      </a:schemeClr>
                    </a:solidFill>
                  </a:tcPr>
                </a:tc>
                <a:extLst>
                  <a:ext uri="{0D108BD9-81ED-4DB2-BD59-A6C34878D82A}">
                    <a16:rowId xmlns:a16="http://schemas.microsoft.com/office/drawing/2014/main" val="1240080627"/>
                  </a:ext>
                </a:extLst>
              </a:tr>
            </a:tbl>
          </a:graphicData>
        </a:graphic>
      </p:graphicFrame>
    </p:spTree>
    <p:extLst>
      <p:ext uri="{BB962C8B-B14F-4D97-AF65-F5344CB8AC3E}">
        <p14:creationId xmlns:p14="http://schemas.microsoft.com/office/powerpoint/2010/main" val="599813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71DF-19C8-1889-E814-BA8ED672E4B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EE1C463-E7AE-F9EE-C2EB-8B69A8774DD6}"/>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POINTS DE VIGILENCE !!!</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graphicFrame>
        <p:nvGraphicFramePr>
          <p:cNvPr id="4" name="Tableau 3">
            <a:extLst>
              <a:ext uri="{FF2B5EF4-FFF2-40B4-BE49-F238E27FC236}">
                <a16:creationId xmlns:a16="http://schemas.microsoft.com/office/drawing/2014/main" id="{01BB6E3B-98A9-6CCB-B196-0841459E447F}"/>
              </a:ext>
            </a:extLst>
          </p:cNvPr>
          <p:cNvGraphicFramePr>
            <a:graphicFrameLocks noGrp="1"/>
          </p:cNvGraphicFramePr>
          <p:nvPr>
            <p:extLst>
              <p:ext uri="{D42A27DB-BD31-4B8C-83A1-F6EECF244321}">
                <p14:modId xmlns:p14="http://schemas.microsoft.com/office/powerpoint/2010/main" val="1760495211"/>
              </p:ext>
            </p:extLst>
          </p:nvPr>
        </p:nvGraphicFramePr>
        <p:xfrm>
          <a:off x="201637" y="1155996"/>
          <a:ext cx="11788725" cy="5374894"/>
        </p:xfrm>
        <a:graphic>
          <a:graphicData uri="http://schemas.openxmlformats.org/drawingml/2006/table">
            <a:tbl>
              <a:tblPr firstRow="1" firstCol="1" bandRow="1">
                <a:tableStyleId>{5C22544A-7EE6-4342-B048-85BDC9FD1C3A}</a:tableStyleId>
              </a:tblPr>
              <a:tblGrid>
                <a:gridCol w="3861116">
                  <a:extLst>
                    <a:ext uri="{9D8B030D-6E8A-4147-A177-3AD203B41FA5}">
                      <a16:colId xmlns:a16="http://schemas.microsoft.com/office/drawing/2014/main" val="259995196"/>
                    </a:ext>
                  </a:extLst>
                </a:gridCol>
                <a:gridCol w="7927609">
                  <a:extLst>
                    <a:ext uri="{9D8B030D-6E8A-4147-A177-3AD203B41FA5}">
                      <a16:colId xmlns:a16="http://schemas.microsoft.com/office/drawing/2014/main" val="1696797286"/>
                    </a:ext>
                  </a:extLst>
                </a:gridCol>
              </a:tblGrid>
              <a:tr h="0">
                <a:tc>
                  <a:txBody>
                    <a:bodyPr/>
                    <a:lstStyle/>
                    <a:p>
                      <a:pPr algn="just">
                        <a:lnSpc>
                          <a:spcPct val="107000"/>
                        </a:lnSpc>
                        <a:spcAft>
                          <a:spcPts val="800"/>
                        </a:spcAft>
                        <a:buNone/>
                      </a:pPr>
                      <a:r>
                        <a:rPr lang="fr-FR" sz="3200" kern="100" dirty="0">
                          <a:solidFill>
                            <a:srgbClr val="C00000"/>
                          </a:solidFill>
                          <a:effectLst/>
                          <a:latin typeface="Arial Black" panose="020B0A04020102020204" pitchFamily="34" charset="0"/>
                        </a:rPr>
                        <a:t>Pièces annexes</a:t>
                      </a:r>
                      <a:endParaRPr lang="fr-FR" sz="320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3200" kern="100" dirty="0">
                          <a:solidFill>
                            <a:schemeClr val="bg1"/>
                          </a:solidFill>
                          <a:effectLst/>
                          <a:latin typeface="Arial Black" panose="020B0A04020102020204" pitchFamily="34" charset="0"/>
                        </a:rPr>
                        <a:t>► ACTE DE NAISSANCE (catéchumènes et </a:t>
                      </a:r>
                      <a:r>
                        <a:rPr lang="fr-FR" sz="3200" i="1" kern="100" dirty="0">
                          <a:solidFill>
                            <a:schemeClr val="bg1"/>
                          </a:solidFill>
                          <a:effectLst/>
                          <a:latin typeface="Arial Black" panose="020B0A04020102020204" pitchFamily="34" charset="0"/>
                        </a:rPr>
                        <a:t>recommençants</a:t>
                      </a:r>
                      <a:r>
                        <a:rPr lang="fr-FR" sz="3200" kern="100" dirty="0">
                          <a:solidFill>
                            <a:schemeClr val="bg1"/>
                          </a:solidFill>
                          <a:effectLst/>
                          <a:latin typeface="Arial Black" panose="020B0A04020102020204" pitchFamily="34" charset="0"/>
                        </a:rPr>
                        <a:t>). </a:t>
                      </a:r>
                    </a:p>
                    <a:p>
                      <a:pPr algn="ctr">
                        <a:lnSpc>
                          <a:spcPct val="107000"/>
                        </a:lnSpc>
                        <a:spcAft>
                          <a:spcPts val="800"/>
                        </a:spcAft>
                        <a:buNone/>
                      </a:pPr>
                      <a:r>
                        <a:rPr lang="fr-FR" sz="3200" kern="100" dirty="0">
                          <a:solidFill>
                            <a:schemeClr val="bg1"/>
                          </a:solidFill>
                          <a:effectLst/>
                          <a:latin typeface="Arial Black" panose="020B0A04020102020204" pitchFamily="34" charset="0"/>
                        </a:rPr>
                        <a:t>► FICHE D’ENTRÉE EN CATÉCHUMÉNAT (catéchumènes). </a:t>
                      </a:r>
                    </a:p>
                    <a:p>
                      <a:pPr algn="ctr">
                        <a:lnSpc>
                          <a:spcPct val="107000"/>
                        </a:lnSpc>
                        <a:spcAft>
                          <a:spcPts val="800"/>
                        </a:spcAft>
                        <a:buNone/>
                      </a:pPr>
                      <a:r>
                        <a:rPr lang="fr-FR" sz="3200" kern="100" dirty="0">
                          <a:solidFill>
                            <a:schemeClr val="bg1"/>
                          </a:solidFill>
                          <a:effectLst/>
                          <a:latin typeface="Arial Black" panose="020B0A04020102020204" pitchFamily="34" charset="0"/>
                        </a:rPr>
                        <a:t>► ACTE DE BAPTÊME (</a:t>
                      </a:r>
                      <a:r>
                        <a:rPr lang="fr-FR" sz="3200" i="1" kern="100" dirty="0">
                          <a:solidFill>
                            <a:schemeClr val="bg1"/>
                          </a:solidFill>
                          <a:effectLst/>
                          <a:latin typeface="Arial Black" panose="020B0A04020102020204" pitchFamily="34" charset="0"/>
                        </a:rPr>
                        <a:t>recommençants</a:t>
                      </a:r>
                      <a:r>
                        <a:rPr lang="fr-FR" sz="3200" kern="100" dirty="0">
                          <a:solidFill>
                            <a:schemeClr val="bg1"/>
                          </a:solidFill>
                          <a:effectLst/>
                          <a:latin typeface="Arial Black" panose="020B0A04020102020204" pitchFamily="34" charset="0"/>
                        </a:rPr>
                        <a:t>).</a:t>
                      </a:r>
                      <a:endParaRPr lang="fr-FR" sz="320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solidFill>
                      <a:schemeClr val="tx1">
                        <a:lumMod val="95000"/>
                      </a:schemeClr>
                    </a:solidFill>
                  </a:tcPr>
                </a:tc>
                <a:extLst>
                  <a:ext uri="{0D108BD9-81ED-4DB2-BD59-A6C34878D82A}">
                    <a16:rowId xmlns:a16="http://schemas.microsoft.com/office/drawing/2014/main" val="468352117"/>
                  </a:ext>
                </a:extLst>
              </a:tr>
              <a:tr h="0">
                <a:tc>
                  <a:txBody>
                    <a:bodyPr/>
                    <a:lstStyle/>
                    <a:p>
                      <a:pPr>
                        <a:lnSpc>
                          <a:spcPct val="107000"/>
                        </a:lnSpc>
                        <a:spcAft>
                          <a:spcPts val="800"/>
                        </a:spcAft>
                        <a:buNone/>
                      </a:pPr>
                      <a:r>
                        <a:rPr lang="fr-FR" sz="3200" kern="100" dirty="0">
                          <a:solidFill>
                            <a:srgbClr val="C00000"/>
                          </a:solidFill>
                          <a:effectLst/>
                          <a:latin typeface="Arial Black" panose="020B0A04020102020204" pitchFamily="34" charset="0"/>
                        </a:rPr>
                        <a:t>Date butoir </a:t>
                      </a:r>
                      <a:endParaRPr lang="fr-FR" sz="320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fr-FR" sz="3200" kern="100" dirty="0">
                          <a:solidFill>
                            <a:schemeClr val="bg1"/>
                          </a:solidFill>
                          <a:effectLst/>
                          <a:latin typeface="Arial Black" panose="020B0A04020102020204" pitchFamily="34" charset="0"/>
                        </a:rPr>
                        <a:t>Respecter la date butoir pour le renvoi des pièces administratives et des courriers. </a:t>
                      </a:r>
                      <a:endParaRPr lang="fr-FR" sz="320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solidFill>
                      <a:schemeClr val="tx1">
                        <a:lumMod val="95000"/>
                      </a:schemeClr>
                    </a:solidFill>
                  </a:tcPr>
                </a:tc>
                <a:extLst>
                  <a:ext uri="{0D108BD9-81ED-4DB2-BD59-A6C34878D82A}">
                    <a16:rowId xmlns:a16="http://schemas.microsoft.com/office/drawing/2014/main" val="3333396106"/>
                  </a:ext>
                </a:extLst>
              </a:tr>
            </a:tbl>
          </a:graphicData>
        </a:graphic>
      </p:graphicFrame>
    </p:spTree>
    <p:extLst>
      <p:ext uri="{BB962C8B-B14F-4D97-AF65-F5344CB8AC3E}">
        <p14:creationId xmlns:p14="http://schemas.microsoft.com/office/powerpoint/2010/main" val="940742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91CA0-6F8E-BBA6-2EB5-04E5F16B3D4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025BD02-8E13-1E90-C1B6-F9D455B5DAE1}"/>
              </a:ext>
            </a:extLst>
          </p:cNvPr>
          <p:cNvSpPr txBox="1"/>
          <p:nvPr/>
        </p:nvSpPr>
        <p:spPr>
          <a:xfrm>
            <a:off x="0" y="0"/>
            <a:ext cx="12192001" cy="830997"/>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POINTS DE VIGILENCE !!!</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pic>
        <p:nvPicPr>
          <p:cNvPr id="3" name="Image 2">
            <a:extLst>
              <a:ext uri="{FF2B5EF4-FFF2-40B4-BE49-F238E27FC236}">
                <a16:creationId xmlns:a16="http://schemas.microsoft.com/office/drawing/2014/main" id="{CBFC6301-ECE4-C21B-FD0E-053060FBBB5E}"/>
              </a:ext>
            </a:extLst>
          </p:cNvPr>
          <p:cNvPicPr>
            <a:picLocks noChangeAspect="1"/>
          </p:cNvPicPr>
          <p:nvPr/>
        </p:nvPicPr>
        <p:blipFill>
          <a:blip r:embed="rId2"/>
          <a:stretch>
            <a:fillRect/>
          </a:stretch>
        </p:blipFill>
        <p:spPr>
          <a:xfrm>
            <a:off x="2349305" y="824611"/>
            <a:ext cx="7539048" cy="6033389"/>
          </a:xfrm>
          <a:prstGeom prst="rect">
            <a:avLst/>
          </a:prstGeom>
        </p:spPr>
      </p:pic>
    </p:spTree>
    <p:extLst>
      <p:ext uri="{BB962C8B-B14F-4D97-AF65-F5344CB8AC3E}">
        <p14:creationId xmlns:p14="http://schemas.microsoft.com/office/powerpoint/2010/main" val="3078589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CEA7-CC84-A70F-95AA-6A55405BEBE9}"/>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0FB52BE2-AB3E-901E-6315-C083FA408B32}"/>
              </a:ext>
            </a:extLst>
          </p:cNvPr>
          <p:cNvSpPr txBox="1"/>
          <p:nvPr/>
        </p:nvSpPr>
        <p:spPr>
          <a:xfrm>
            <a:off x="358726" y="2147390"/>
            <a:ext cx="11474548" cy="3046988"/>
          </a:xfrm>
          <a:prstGeom prst="rect">
            <a:avLst/>
          </a:prstGeom>
          <a:solidFill>
            <a:schemeClr val="tx1"/>
          </a:solidFill>
        </p:spPr>
        <p:txBody>
          <a:bodyPr wrap="square" rtlCol="0">
            <a:spAutoFit/>
          </a:bodyPr>
          <a:lstStyle/>
          <a:p>
            <a:pPr algn="just"/>
            <a:r>
              <a:rPr lang="fr-FR" sz="3200" dirty="0">
                <a:solidFill>
                  <a:schemeClr val="bg1"/>
                </a:solidFill>
                <a:latin typeface="Arial Black" panose="020B0A04020102020204" pitchFamily="34" charset="0"/>
              </a:rPr>
              <a:t>Le SDC a la mission de mettre en œuvre deux célébrations diocésaines, célébrées chaque année par l’évêque, dans l’église de son choix. L’une concerne les catéchumènes adultes et adolescents, et l’autre les recommençants adultes. </a:t>
            </a:r>
            <a:r>
              <a:rPr lang="fr-FR" dirty="0"/>
              <a:t>- 27 août 2026</a:t>
            </a:r>
          </a:p>
        </p:txBody>
      </p:sp>
      <p:sp>
        <p:nvSpPr>
          <p:cNvPr id="6" name="ZoneTexte 5">
            <a:extLst>
              <a:ext uri="{FF2B5EF4-FFF2-40B4-BE49-F238E27FC236}">
                <a16:creationId xmlns:a16="http://schemas.microsoft.com/office/drawing/2014/main" id="{70CF4A0B-E47A-D590-A5D7-3758A2911EA6}"/>
              </a:ext>
            </a:extLst>
          </p:cNvPr>
          <p:cNvSpPr txBox="1"/>
          <p:nvPr/>
        </p:nvSpPr>
        <p:spPr>
          <a:xfrm>
            <a:off x="0" y="428788"/>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PRINCIPES </a:t>
            </a:r>
            <a:r>
              <a:rPr lang="fr-FR" sz="4800" dirty="0" err="1">
                <a:solidFill>
                  <a:srgbClr val="C00000"/>
                </a:solidFill>
                <a:latin typeface="Arial Black" panose="020B0A04020102020204" pitchFamily="34" charset="0"/>
              </a:rPr>
              <a:t>GÉNÉRAUX</a:t>
            </a:r>
            <a:r>
              <a:rPr lang="fr-FR" dirty="0" err="1"/>
              <a:t>oût</a:t>
            </a:r>
            <a:r>
              <a:rPr lang="fr-FR" dirty="0"/>
              <a:t> 2026</a:t>
            </a:r>
          </a:p>
        </p:txBody>
      </p:sp>
    </p:spTree>
    <p:extLst>
      <p:ext uri="{BB962C8B-B14F-4D97-AF65-F5344CB8AC3E}">
        <p14:creationId xmlns:p14="http://schemas.microsoft.com/office/powerpoint/2010/main" val="2723724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D50B1-F06E-A839-4FD4-61D4B595E85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B793A34-75FE-95B2-CFAB-8D9BC9A1A657}"/>
              </a:ext>
            </a:extLst>
          </p:cNvPr>
          <p:cNvSpPr txBox="1"/>
          <p:nvPr/>
        </p:nvSpPr>
        <p:spPr>
          <a:xfrm>
            <a:off x="0" y="161502"/>
            <a:ext cx="12192001" cy="830997"/>
          </a:xfrm>
          <a:prstGeom prst="rect">
            <a:avLst/>
          </a:prstGeom>
          <a:solidFill>
            <a:schemeClr val="tx1"/>
          </a:solidFill>
        </p:spPr>
        <p:txBody>
          <a:bodyPr wrap="square" rtlCol="0">
            <a:spAutoFit/>
          </a:bodyPr>
          <a:lstStyle/>
          <a:p>
            <a:pPr algn="just"/>
            <a:r>
              <a:rPr lang="fr-FR" sz="4800" dirty="0">
                <a:solidFill>
                  <a:srgbClr val="C00000"/>
                </a:solidFill>
                <a:effectLst>
                  <a:outerShdw blurRad="38100" dist="38100" dir="2700000" algn="tl">
                    <a:srgbClr val="000000">
                      <a:alpha val="43137"/>
                    </a:srgbClr>
                  </a:outerShdw>
                </a:effectLst>
                <a:latin typeface="Arial Black" panose="020B0A04020102020204" pitchFamily="34" charset="0"/>
              </a:rPr>
              <a:t> </a:t>
            </a: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VOIR NOTE IMPRIMÉE</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pic>
        <p:nvPicPr>
          <p:cNvPr id="5" name="Image 4">
            <a:extLst>
              <a:ext uri="{FF2B5EF4-FFF2-40B4-BE49-F238E27FC236}">
                <a16:creationId xmlns:a16="http://schemas.microsoft.com/office/drawing/2014/main" id="{946DC667-564C-837F-B95B-377F3130174E}"/>
              </a:ext>
            </a:extLst>
          </p:cNvPr>
          <p:cNvPicPr>
            <a:picLocks noChangeAspect="1"/>
          </p:cNvPicPr>
          <p:nvPr/>
        </p:nvPicPr>
        <p:blipFill>
          <a:blip r:embed="rId2"/>
          <a:stretch>
            <a:fillRect/>
          </a:stretch>
        </p:blipFill>
        <p:spPr>
          <a:xfrm>
            <a:off x="7915642" y="0"/>
            <a:ext cx="4276358" cy="2405451"/>
          </a:xfrm>
          <a:prstGeom prst="rect">
            <a:avLst/>
          </a:prstGeom>
        </p:spPr>
      </p:pic>
      <p:sp>
        <p:nvSpPr>
          <p:cNvPr id="3" name="ZoneTexte 2">
            <a:extLst>
              <a:ext uri="{FF2B5EF4-FFF2-40B4-BE49-F238E27FC236}">
                <a16:creationId xmlns:a16="http://schemas.microsoft.com/office/drawing/2014/main" id="{C9DE5FA9-1518-206B-C173-A251B7BCBED0}"/>
              </a:ext>
            </a:extLst>
          </p:cNvPr>
          <p:cNvSpPr txBox="1"/>
          <p:nvPr/>
        </p:nvSpPr>
        <p:spPr>
          <a:xfrm>
            <a:off x="110197" y="2206592"/>
            <a:ext cx="11971606" cy="4093428"/>
          </a:xfrm>
          <a:prstGeom prst="rect">
            <a:avLst/>
          </a:prstGeom>
          <a:solidFill>
            <a:schemeClr val="tx1"/>
          </a:solidFill>
        </p:spPr>
        <p:txBody>
          <a:bodyPr wrap="square" rtlCol="0">
            <a:spAutoFit/>
          </a:bodyPr>
          <a:lstStyle/>
          <a:p>
            <a:pPr algn="just"/>
            <a:r>
              <a:rPr lang="fr-FR" sz="2600" dirty="0">
                <a:solidFill>
                  <a:schemeClr val="bg1"/>
                </a:solidFill>
                <a:latin typeface="Arial Black" panose="020B0A04020102020204" pitchFamily="34" charset="0"/>
              </a:rPr>
              <a:t>►  Le contenu de mon intervention.</a:t>
            </a:r>
          </a:p>
          <a:p>
            <a:pPr algn="just"/>
            <a:r>
              <a:rPr lang="fr-FR" sz="2600" dirty="0">
                <a:solidFill>
                  <a:schemeClr val="bg1"/>
                </a:solidFill>
                <a:latin typeface="Arial Black" panose="020B0A04020102020204" pitchFamily="34" charset="0"/>
              </a:rPr>
              <a:t>► Le calendrier 2027 pour les nouveaux appelés (= les catéchumènes qui vivront l’Appel décisif et l’inscription du nom) avec les dates de l’Appel décisif, des scrutins, des Traditions, de la récollection du dimanche des Rameaux, des derniers rites préparatoires, de la célébration des sacrements de l’initiation chrétienne. </a:t>
            </a:r>
          </a:p>
          <a:p>
            <a:pPr algn="just"/>
            <a:r>
              <a:rPr lang="fr-FR" sz="2600" dirty="0">
                <a:solidFill>
                  <a:schemeClr val="bg1"/>
                </a:solidFill>
                <a:latin typeface="Arial Black" panose="020B0A04020102020204" pitchFamily="34" charset="0"/>
              </a:rPr>
              <a:t>►  Le calendrier général du SDC avec les dates des rencontres prévues pour les accompagnateurs, les catéchumènes et les </a:t>
            </a:r>
            <a:r>
              <a:rPr lang="fr-FR" sz="2600" i="1" dirty="0">
                <a:solidFill>
                  <a:schemeClr val="bg1"/>
                </a:solidFill>
                <a:latin typeface="Arial Black" panose="020B0A04020102020204" pitchFamily="34" charset="0"/>
              </a:rPr>
              <a:t>recommençants</a:t>
            </a:r>
            <a:r>
              <a:rPr lang="fr-FR" sz="2600" dirty="0">
                <a:solidFill>
                  <a:schemeClr val="bg1"/>
                </a:solidFill>
                <a:latin typeface="Arial Black" panose="020B0A04020102020204" pitchFamily="34" charset="0"/>
              </a:rPr>
              <a:t> (journées et célébrations diocésaines).</a:t>
            </a:r>
          </a:p>
        </p:txBody>
      </p:sp>
    </p:spTree>
    <p:extLst>
      <p:ext uri="{BB962C8B-B14F-4D97-AF65-F5344CB8AC3E}">
        <p14:creationId xmlns:p14="http://schemas.microsoft.com/office/powerpoint/2010/main" val="549006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9A12D-96BC-4584-5A9A-DCC8E3E099F0}"/>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625AC5AB-724A-3849-759C-5C5716CE5342}"/>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2817321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D1DE6-F2F8-3782-7BE0-3DAB157659F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A128E302-C330-C1CA-0F44-AC2376589919}"/>
              </a:ext>
            </a:extLst>
          </p:cNvPr>
          <p:cNvSpPr txBox="1"/>
          <p:nvPr/>
        </p:nvSpPr>
        <p:spPr>
          <a:xfrm>
            <a:off x="412653" y="253219"/>
            <a:ext cx="11366694" cy="4708981"/>
          </a:xfrm>
          <a:prstGeom prst="rect">
            <a:avLst/>
          </a:prstGeom>
          <a:solidFill>
            <a:schemeClr val="tx1"/>
          </a:solidFill>
        </p:spPr>
        <p:txBody>
          <a:bodyPr wrap="square">
            <a:spAutoFit/>
          </a:bodyPr>
          <a:lstStyle/>
          <a:p>
            <a:pPr algn="just">
              <a:buNone/>
            </a:pPr>
            <a:r>
              <a:rPr lang="fr-FR" sz="3000" dirty="0">
                <a:solidFill>
                  <a:schemeClr val="bg1"/>
                </a:solidFill>
                <a:latin typeface="Arial Black" panose="020B0A04020102020204" pitchFamily="34" charset="0"/>
              </a:rPr>
              <a:t>Nouveau </a:t>
            </a:r>
            <a:r>
              <a:rPr lang="fr-FR" sz="3000" b="1" dirty="0">
                <a:solidFill>
                  <a:schemeClr val="bg1"/>
                </a:solidFill>
                <a:latin typeface="Arial Black" panose="020B0A04020102020204" pitchFamily="34" charset="0"/>
              </a:rPr>
              <a:t>projet </a:t>
            </a:r>
            <a:r>
              <a:rPr lang="fr-FR" sz="3000" dirty="0">
                <a:solidFill>
                  <a:schemeClr val="bg1"/>
                </a:solidFill>
                <a:latin typeface="Arial Black" panose="020B0A04020102020204" pitchFamily="34" charset="0"/>
              </a:rPr>
              <a:t>: créer de nouveaux parcours de catéchèse adaptés aux </a:t>
            </a:r>
            <a:r>
              <a:rPr lang="fr-FR" sz="3000" b="1" dirty="0">
                <a:solidFill>
                  <a:schemeClr val="bg1"/>
                </a:solidFill>
                <a:latin typeface="Arial Black" panose="020B0A04020102020204" pitchFamily="34" charset="0"/>
              </a:rPr>
              <a:t>enfants de 8 à 12 ans</a:t>
            </a:r>
            <a:r>
              <a:rPr lang="fr-FR" sz="3000" dirty="0">
                <a:solidFill>
                  <a:schemeClr val="bg1"/>
                </a:solidFill>
                <a:latin typeface="Arial Black" panose="020B0A04020102020204" pitchFamily="34" charset="0"/>
              </a:rPr>
              <a:t>.</a:t>
            </a:r>
          </a:p>
          <a:p>
            <a:pPr>
              <a:buNone/>
            </a:pPr>
            <a:r>
              <a:rPr lang="fr-FR" sz="3000" dirty="0">
                <a:solidFill>
                  <a:schemeClr val="bg1"/>
                </a:solidFill>
                <a:latin typeface="Arial Black" panose="020B0A04020102020204" pitchFamily="34" charset="0"/>
              </a:rPr>
              <a:t>👧🧒 </a:t>
            </a:r>
            <a:r>
              <a:rPr lang="fr-FR" sz="3000" b="1" dirty="0">
                <a:solidFill>
                  <a:schemeClr val="bg1"/>
                </a:solidFill>
                <a:latin typeface="Arial Black" panose="020B0A04020102020204" pitchFamily="34" charset="0"/>
              </a:rPr>
              <a:t>Pour qui ?</a:t>
            </a:r>
            <a:br>
              <a:rPr lang="fr-FR" sz="3000" dirty="0">
                <a:solidFill>
                  <a:schemeClr val="bg1"/>
                </a:solidFill>
                <a:latin typeface="Arial Black" panose="020B0A04020102020204" pitchFamily="34" charset="0"/>
              </a:rPr>
            </a:br>
            <a:r>
              <a:rPr lang="fr-FR" sz="3000" dirty="0">
                <a:solidFill>
                  <a:schemeClr val="bg1"/>
                </a:solidFill>
                <a:latin typeface="Arial Black" panose="020B0A04020102020204" pitchFamily="34" charset="0"/>
              </a:rPr>
              <a:t>Les enfants de 8 à 12 ans</a:t>
            </a:r>
          </a:p>
          <a:p>
            <a:pPr>
              <a:buNone/>
            </a:pPr>
            <a:r>
              <a:rPr lang="fr-FR" sz="3000" dirty="0">
                <a:solidFill>
                  <a:schemeClr val="bg1"/>
                </a:solidFill>
                <a:latin typeface="Arial Black" panose="020B0A04020102020204" pitchFamily="34" charset="0"/>
              </a:rPr>
              <a:t>📚 </a:t>
            </a:r>
            <a:r>
              <a:rPr lang="fr-FR" sz="3000" b="1" dirty="0">
                <a:solidFill>
                  <a:schemeClr val="bg1"/>
                </a:solidFill>
                <a:latin typeface="Arial Black" panose="020B0A04020102020204" pitchFamily="34" charset="0"/>
              </a:rPr>
              <a:t>Pour quoi ?</a:t>
            </a:r>
          </a:p>
          <a:p>
            <a:pPr algn="just">
              <a:buNone/>
            </a:pPr>
            <a:r>
              <a:rPr lang="fr-FR" sz="3000" dirty="0">
                <a:solidFill>
                  <a:schemeClr val="bg1"/>
                </a:solidFill>
                <a:latin typeface="Arial Black" panose="020B0A04020102020204" pitchFamily="34" charset="0"/>
              </a:rPr>
              <a:t>Créer de nouveaux parcours catéchétiques, adaptés à leur âge et à leurs besoins.</a:t>
            </a:r>
          </a:p>
          <a:p>
            <a:pPr algn="just">
              <a:buNone/>
            </a:pPr>
            <a:r>
              <a:rPr lang="fr-FR" sz="3000" dirty="0">
                <a:solidFill>
                  <a:schemeClr val="bg1"/>
                </a:solidFill>
                <a:latin typeface="Arial Black" panose="020B0A04020102020204" pitchFamily="34" charset="0"/>
              </a:rPr>
              <a:t>🤝 </a:t>
            </a:r>
            <a:r>
              <a:rPr lang="fr-FR" sz="3000" b="1" dirty="0">
                <a:solidFill>
                  <a:schemeClr val="bg1"/>
                </a:solidFill>
                <a:latin typeface="Arial Black" panose="020B0A04020102020204" pitchFamily="34" charset="0"/>
              </a:rPr>
              <a:t>De qui avons-nous besoin ?</a:t>
            </a:r>
          </a:p>
          <a:p>
            <a:pPr algn="just">
              <a:buNone/>
            </a:pPr>
            <a:r>
              <a:rPr lang="fr-FR" sz="3000" dirty="0">
                <a:solidFill>
                  <a:schemeClr val="bg1"/>
                </a:solidFill>
                <a:latin typeface="Arial Black" panose="020B0A04020102020204" pitchFamily="34" charset="0"/>
              </a:rPr>
              <a:t>Pour mener à bien ce projet, nous souhaitons être accompagnés par </a:t>
            </a:r>
            <a:r>
              <a:rPr lang="fr-FR" sz="3000" b="1" dirty="0">
                <a:solidFill>
                  <a:schemeClr val="bg1"/>
                </a:solidFill>
                <a:latin typeface="Arial Black" panose="020B0A04020102020204" pitchFamily="34" charset="0"/>
              </a:rPr>
              <a:t>un expert</a:t>
            </a:r>
            <a:r>
              <a:rPr lang="fr-FR" sz="3000" dirty="0">
                <a:solidFill>
                  <a:schemeClr val="bg1"/>
                </a:solidFill>
                <a:latin typeface="Arial Black" panose="020B0A04020102020204" pitchFamily="34" charset="0"/>
              </a:rPr>
              <a:t>.</a:t>
            </a:r>
          </a:p>
        </p:txBody>
      </p:sp>
      <p:pic>
        <p:nvPicPr>
          <p:cNvPr id="5" name="Image 4">
            <a:extLst>
              <a:ext uri="{FF2B5EF4-FFF2-40B4-BE49-F238E27FC236}">
                <a16:creationId xmlns:a16="http://schemas.microsoft.com/office/drawing/2014/main" id="{DB634935-25F6-735E-0675-312F455149FD}"/>
              </a:ext>
            </a:extLst>
          </p:cNvPr>
          <p:cNvPicPr>
            <a:picLocks noChangeAspect="1"/>
          </p:cNvPicPr>
          <p:nvPr/>
        </p:nvPicPr>
        <p:blipFill>
          <a:blip r:embed="rId2"/>
          <a:stretch>
            <a:fillRect/>
          </a:stretch>
        </p:blipFill>
        <p:spPr>
          <a:xfrm>
            <a:off x="7113856" y="4718831"/>
            <a:ext cx="3619500" cy="1885950"/>
          </a:xfrm>
          <a:prstGeom prst="rect">
            <a:avLst/>
          </a:prstGeom>
        </p:spPr>
      </p:pic>
    </p:spTree>
    <p:extLst>
      <p:ext uri="{BB962C8B-B14F-4D97-AF65-F5344CB8AC3E}">
        <p14:creationId xmlns:p14="http://schemas.microsoft.com/office/powerpoint/2010/main" val="3200497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30851-1209-1E8D-1EBA-DE8BAAC369E4}"/>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D5EA0DA1-9E42-5F0B-3F62-D6121938A117}"/>
              </a:ext>
            </a:extLst>
          </p:cNvPr>
          <p:cNvSpPr txBox="1"/>
          <p:nvPr/>
        </p:nvSpPr>
        <p:spPr>
          <a:xfrm>
            <a:off x="0" y="0"/>
            <a:ext cx="12192001" cy="1569660"/>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Première phase : </a:t>
            </a:r>
          </a:p>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Découverte du diocèse</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pic>
        <p:nvPicPr>
          <p:cNvPr id="5" name="Image 4">
            <a:extLst>
              <a:ext uri="{FF2B5EF4-FFF2-40B4-BE49-F238E27FC236}">
                <a16:creationId xmlns:a16="http://schemas.microsoft.com/office/drawing/2014/main" id="{A68746CE-E2BD-D2E3-49D7-FB4F1B419499}"/>
              </a:ext>
            </a:extLst>
          </p:cNvPr>
          <p:cNvPicPr>
            <a:picLocks noChangeAspect="1"/>
          </p:cNvPicPr>
          <p:nvPr/>
        </p:nvPicPr>
        <p:blipFill>
          <a:blip r:embed="rId2"/>
          <a:stretch>
            <a:fillRect/>
          </a:stretch>
        </p:blipFill>
        <p:spPr>
          <a:xfrm>
            <a:off x="3320415" y="1306830"/>
            <a:ext cx="5551170" cy="5551170"/>
          </a:xfrm>
          <a:prstGeom prst="rect">
            <a:avLst/>
          </a:prstGeom>
        </p:spPr>
      </p:pic>
    </p:spTree>
    <p:extLst>
      <p:ext uri="{BB962C8B-B14F-4D97-AF65-F5344CB8AC3E}">
        <p14:creationId xmlns:p14="http://schemas.microsoft.com/office/powerpoint/2010/main" val="3751345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57A79-5AAC-D6DD-1FB2-10135114BAED}"/>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2249E4F6-9101-503A-A083-32F1495E681E}"/>
              </a:ext>
            </a:extLst>
          </p:cNvPr>
          <p:cNvPicPr>
            <a:picLocks noChangeAspect="1"/>
          </p:cNvPicPr>
          <p:nvPr/>
        </p:nvPicPr>
        <p:blipFill>
          <a:blip r:embed="rId2"/>
          <a:stretch>
            <a:fillRect/>
          </a:stretch>
        </p:blipFill>
        <p:spPr>
          <a:xfrm>
            <a:off x="1238250" y="0"/>
            <a:ext cx="9715500" cy="6858000"/>
          </a:xfrm>
          <a:prstGeom prst="rect">
            <a:avLst/>
          </a:prstGeom>
        </p:spPr>
      </p:pic>
    </p:spTree>
    <p:extLst>
      <p:ext uri="{BB962C8B-B14F-4D97-AF65-F5344CB8AC3E}">
        <p14:creationId xmlns:p14="http://schemas.microsoft.com/office/powerpoint/2010/main" val="1818586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96E13-4E05-0141-A716-086376FE25FF}"/>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5AAB534-3321-783E-E9B1-D62328F0296E}"/>
              </a:ext>
            </a:extLst>
          </p:cNvPr>
          <p:cNvSpPr txBox="1"/>
          <p:nvPr/>
        </p:nvSpPr>
        <p:spPr>
          <a:xfrm>
            <a:off x="0" y="0"/>
            <a:ext cx="12192001" cy="1569660"/>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Deuxième phase : </a:t>
            </a:r>
          </a:p>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Consultation et écoute</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pic>
        <p:nvPicPr>
          <p:cNvPr id="3" name="Image 2">
            <a:extLst>
              <a:ext uri="{FF2B5EF4-FFF2-40B4-BE49-F238E27FC236}">
                <a16:creationId xmlns:a16="http://schemas.microsoft.com/office/drawing/2014/main" id="{F79353B5-F4FD-C422-F0BF-BFC432FDBE69}"/>
              </a:ext>
            </a:extLst>
          </p:cNvPr>
          <p:cNvPicPr>
            <a:picLocks noChangeAspect="1"/>
          </p:cNvPicPr>
          <p:nvPr/>
        </p:nvPicPr>
        <p:blipFill>
          <a:blip r:embed="rId2"/>
          <a:stretch>
            <a:fillRect/>
          </a:stretch>
        </p:blipFill>
        <p:spPr>
          <a:xfrm>
            <a:off x="4411247" y="2560450"/>
            <a:ext cx="3369505" cy="2995116"/>
          </a:xfrm>
          <a:prstGeom prst="rect">
            <a:avLst/>
          </a:prstGeom>
        </p:spPr>
      </p:pic>
    </p:spTree>
    <p:extLst>
      <p:ext uri="{BB962C8B-B14F-4D97-AF65-F5344CB8AC3E}">
        <p14:creationId xmlns:p14="http://schemas.microsoft.com/office/powerpoint/2010/main" val="4111651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7AC05-8249-34CC-0180-4836A47C8962}"/>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B7D437E4-5EA3-4D18-CC9C-956BA3DD2CD6}"/>
              </a:ext>
            </a:extLst>
          </p:cNvPr>
          <p:cNvSpPr txBox="1"/>
          <p:nvPr/>
        </p:nvSpPr>
        <p:spPr>
          <a:xfrm>
            <a:off x="0" y="0"/>
            <a:ext cx="12192001" cy="1569660"/>
          </a:xfrm>
          <a:prstGeom prst="rect">
            <a:avLst/>
          </a:prstGeom>
          <a:solidFill>
            <a:schemeClr val="tx1"/>
          </a:solidFill>
        </p:spPr>
        <p:txBody>
          <a:bodyPr wrap="square" rtlCol="0">
            <a:spAutoFit/>
          </a:bodyPr>
          <a:lstStyle/>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Deuxième phase : </a:t>
            </a:r>
          </a:p>
          <a:p>
            <a:pPr algn="ctr"/>
            <a:r>
              <a:rPr lang="fr-FR" sz="4800" u="sng" dirty="0">
                <a:solidFill>
                  <a:srgbClr val="C00000"/>
                </a:solidFill>
                <a:effectLst>
                  <a:outerShdw blurRad="38100" dist="38100" dir="2700000" algn="tl">
                    <a:srgbClr val="000000">
                      <a:alpha val="43137"/>
                    </a:srgbClr>
                  </a:outerShdw>
                </a:effectLst>
                <a:latin typeface="Arial Black" panose="020B0A04020102020204" pitchFamily="34" charset="0"/>
              </a:rPr>
              <a:t>Consultation et écoute</a:t>
            </a:r>
            <a:endParaRPr lang="fr-FR" sz="4800" u="sng" dirty="0">
              <a:solidFill>
                <a:srgbClr val="002060"/>
              </a:solidFill>
              <a:effectLst>
                <a:outerShdw blurRad="38100" dist="38100" dir="2700000" algn="tl">
                  <a:srgbClr val="000000">
                    <a:alpha val="43137"/>
                  </a:srgbClr>
                </a:outerShdw>
              </a:effectLst>
              <a:latin typeface="Arial Black" panose="020B0A04020102020204" pitchFamily="34" charset="0"/>
            </a:endParaRPr>
          </a:p>
        </p:txBody>
      </p:sp>
      <p:pic>
        <p:nvPicPr>
          <p:cNvPr id="2" name="Image 1">
            <a:extLst>
              <a:ext uri="{FF2B5EF4-FFF2-40B4-BE49-F238E27FC236}">
                <a16:creationId xmlns:a16="http://schemas.microsoft.com/office/drawing/2014/main" id="{4893A4FF-8631-52E1-86FF-5FFEB84DDCE4}"/>
              </a:ext>
            </a:extLst>
          </p:cNvPr>
          <p:cNvPicPr>
            <a:picLocks noChangeAspect="1"/>
          </p:cNvPicPr>
          <p:nvPr/>
        </p:nvPicPr>
        <p:blipFill>
          <a:blip r:embed="rId2"/>
          <a:stretch>
            <a:fillRect/>
          </a:stretch>
        </p:blipFill>
        <p:spPr>
          <a:xfrm>
            <a:off x="408878" y="0"/>
            <a:ext cx="11374244" cy="6858000"/>
          </a:xfrm>
          <a:prstGeom prst="rect">
            <a:avLst/>
          </a:prstGeom>
        </p:spPr>
      </p:pic>
    </p:spTree>
    <p:extLst>
      <p:ext uri="{BB962C8B-B14F-4D97-AF65-F5344CB8AC3E}">
        <p14:creationId xmlns:p14="http://schemas.microsoft.com/office/powerpoint/2010/main" val="2241934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CA3CA-D84C-792A-8164-C4CF2E5685FD}"/>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2BFC4BEC-804F-C3F8-A614-F290396DD69E}"/>
              </a:ext>
            </a:extLst>
          </p:cNvPr>
          <p:cNvPicPr>
            <a:picLocks noChangeAspect="1"/>
          </p:cNvPicPr>
          <p:nvPr/>
        </p:nvPicPr>
        <p:blipFill>
          <a:blip r:embed="rId2"/>
          <a:stretch>
            <a:fillRect/>
          </a:stretch>
        </p:blipFill>
        <p:spPr>
          <a:xfrm>
            <a:off x="952500" y="0"/>
            <a:ext cx="10287000" cy="6858000"/>
          </a:xfrm>
          <a:prstGeom prst="rect">
            <a:avLst/>
          </a:prstGeom>
          <a:ln>
            <a:noFill/>
          </a:ln>
          <a:effectLst>
            <a:softEdge rad="112500"/>
          </a:effectLst>
        </p:spPr>
      </p:pic>
    </p:spTree>
    <p:extLst>
      <p:ext uri="{BB962C8B-B14F-4D97-AF65-F5344CB8AC3E}">
        <p14:creationId xmlns:p14="http://schemas.microsoft.com/office/powerpoint/2010/main" val="469767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BBEFE-134F-BB2D-4814-7838EA97F67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C719C5D-3E10-763F-75DA-376A04AE6D0C}"/>
              </a:ext>
            </a:extLst>
          </p:cNvPr>
          <p:cNvPicPr>
            <a:picLocks noChangeAspect="1"/>
          </p:cNvPicPr>
          <p:nvPr/>
        </p:nvPicPr>
        <p:blipFill>
          <a:blip r:embed="rId2"/>
          <a:stretch>
            <a:fillRect/>
          </a:stretch>
        </p:blipFill>
        <p:spPr>
          <a:xfrm>
            <a:off x="0" y="201706"/>
            <a:ext cx="12192000" cy="6454588"/>
          </a:xfrm>
          <a:prstGeom prst="rect">
            <a:avLst/>
          </a:prstGeom>
        </p:spPr>
      </p:pic>
    </p:spTree>
    <p:extLst>
      <p:ext uri="{BB962C8B-B14F-4D97-AF65-F5344CB8AC3E}">
        <p14:creationId xmlns:p14="http://schemas.microsoft.com/office/powerpoint/2010/main" val="2555262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7F72D43-DAF4-C476-8A87-A6AA28589894}"/>
              </a:ext>
            </a:extLst>
          </p:cNvPr>
          <p:cNvPicPr>
            <a:picLocks noChangeAspect="1"/>
          </p:cNvPicPr>
          <p:nvPr/>
        </p:nvPicPr>
        <p:blipFill>
          <a:blip r:embed="rId2"/>
          <a:stretch>
            <a:fillRect/>
          </a:stretch>
        </p:blipFill>
        <p:spPr>
          <a:xfrm>
            <a:off x="3151164" y="1367514"/>
            <a:ext cx="6173005" cy="4122972"/>
          </a:xfrm>
          <a:prstGeom prst="rect">
            <a:avLst/>
          </a:prstGeom>
        </p:spPr>
      </p:pic>
    </p:spTree>
    <p:extLst>
      <p:ext uri="{BB962C8B-B14F-4D97-AF65-F5344CB8AC3E}">
        <p14:creationId xmlns:p14="http://schemas.microsoft.com/office/powerpoint/2010/main" val="4207230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244BF-62BD-5E46-EA69-150D1D4EAF5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9D647E0A-7F46-8D0C-87A4-83B2C1325527}"/>
              </a:ext>
            </a:extLst>
          </p:cNvPr>
          <p:cNvSpPr txBox="1"/>
          <p:nvPr/>
        </p:nvSpPr>
        <p:spPr>
          <a:xfrm>
            <a:off x="358726" y="2147390"/>
            <a:ext cx="11474548" cy="3323987"/>
          </a:xfrm>
          <a:prstGeom prst="rect">
            <a:avLst/>
          </a:prstGeom>
          <a:solidFill>
            <a:schemeClr val="tx1"/>
          </a:solidFill>
        </p:spPr>
        <p:txBody>
          <a:bodyPr wrap="square" rtlCol="0">
            <a:spAutoFit/>
          </a:bodyPr>
          <a:lstStyle/>
          <a:p>
            <a:pPr algn="just"/>
            <a:r>
              <a:rPr lang="fr-FR" sz="3200" dirty="0">
                <a:solidFill>
                  <a:schemeClr val="bg1"/>
                </a:solidFill>
                <a:latin typeface="Arial Black" panose="020B0A04020102020204" pitchFamily="34" charset="0"/>
              </a:rPr>
              <a:t>►Les </a:t>
            </a:r>
            <a:r>
              <a:rPr lang="fr-FR" sz="3200" u="sng" dirty="0">
                <a:solidFill>
                  <a:schemeClr val="bg1"/>
                </a:solidFill>
                <a:effectLst>
                  <a:outerShdw blurRad="38100" dist="38100" dir="2700000" algn="tl">
                    <a:srgbClr val="000000">
                      <a:alpha val="43137"/>
                    </a:srgbClr>
                  </a:outerShdw>
                </a:effectLst>
                <a:latin typeface="Arial Black" panose="020B0A04020102020204" pitchFamily="34" charset="0"/>
              </a:rPr>
              <a:t>catéchumènes</a:t>
            </a:r>
            <a:r>
              <a:rPr lang="fr-FR" sz="3200" dirty="0">
                <a:solidFill>
                  <a:schemeClr val="bg1"/>
                </a:solidFill>
                <a:latin typeface="Arial Black" panose="020B0A04020102020204" pitchFamily="34" charset="0"/>
              </a:rPr>
              <a:t> sont des personnes qui se préparent aux sacrements de l’initiation chrétienne (baptême, confirmation et eucharistie). Leur accompagnement se fait selon le </a:t>
            </a:r>
            <a:r>
              <a:rPr lang="fr-FR" sz="3200" i="1" dirty="0">
                <a:solidFill>
                  <a:schemeClr val="bg1"/>
                </a:solidFill>
                <a:latin typeface="Arial Black" panose="020B0A04020102020204" pitchFamily="34" charset="0"/>
              </a:rPr>
              <a:t>Rituel de l’initiation chrétienne des adultes</a:t>
            </a:r>
            <a:r>
              <a:rPr lang="fr-FR" sz="3200" dirty="0">
                <a:solidFill>
                  <a:schemeClr val="bg1"/>
                </a:solidFill>
                <a:latin typeface="Arial Black" panose="020B0A04020102020204" pitchFamily="34" charset="0"/>
              </a:rPr>
              <a:t> (</a:t>
            </a:r>
            <a:r>
              <a:rPr lang="fr-FR" sz="3200" i="1" dirty="0">
                <a:solidFill>
                  <a:schemeClr val="bg1"/>
                </a:solidFill>
                <a:latin typeface="Arial Black" panose="020B0A04020102020204" pitchFamily="34" charset="0"/>
              </a:rPr>
              <a:t>RICA</a:t>
            </a:r>
            <a:r>
              <a:rPr lang="fr-FR" sz="3200" dirty="0">
                <a:solidFill>
                  <a:schemeClr val="bg1"/>
                </a:solidFill>
                <a:latin typeface="Arial Black" panose="020B0A04020102020204" pitchFamily="34" charset="0"/>
              </a:rPr>
              <a:t>), avec les différents temps et célébrations liturgiques. </a:t>
            </a:r>
            <a:r>
              <a:rPr lang="fr-FR" dirty="0"/>
              <a:t>- 27 août 2026</a:t>
            </a:r>
          </a:p>
        </p:txBody>
      </p:sp>
      <p:sp>
        <p:nvSpPr>
          <p:cNvPr id="6" name="ZoneTexte 5">
            <a:extLst>
              <a:ext uri="{FF2B5EF4-FFF2-40B4-BE49-F238E27FC236}">
                <a16:creationId xmlns:a16="http://schemas.microsoft.com/office/drawing/2014/main" id="{501AF4FF-C0E3-CD32-5FD9-923DED6E0F24}"/>
              </a:ext>
            </a:extLst>
          </p:cNvPr>
          <p:cNvSpPr txBox="1"/>
          <p:nvPr/>
        </p:nvSpPr>
        <p:spPr>
          <a:xfrm>
            <a:off x="0" y="428788"/>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PRINCIPES </a:t>
            </a:r>
            <a:r>
              <a:rPr lang="fr-FR" sz="4800" dirty="0" err="1">
                <a:solidFill>
                  <a:srgbClr val="C00000"/>
                </a:solidFill>
                <a:latin typeface="Arial Black" panose="020B0A04020102020204" pitchFamily="34" charset="0"/>
              </a:rPr>
              <a:t>GÉNÉRAUX</a:t>
            </a:r>
            <a:r>
              <a:rPr lang="fr-FR" dirty="0" err="1"/>
              <a:t>oût</a:t>
            </a:r>
            <a:r>
              <a:rPr lang="fr-FR" dirty="0"/>
              <a:t> 2026</a:t>
            </a:r>
          </a:p>
        </p:txBody>
      </p:sp>
    </p:spTree>
    <p:extLst>
      <p:ext uri="{BB962C8B-B14F-4D97-AF65-F5344CB8AC3E}">
        <p14:creationId xmlns:p14="http://schemas.microsoft.com/office/powerpoint/2010/main" val="423817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1345C-F1A5-9D39-C940-C81CB7604A9F}"/>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4C6E26AC-1D30-641D-DB2B-C98BFC8B4F17}"/>
              </a:ext>
            </a:extLst>
          </p:cNvPr>
          <p:cNvPicPr>
            <a:picLocks noChangeAspect="1"/>
          </p:cNvPicPr>
          <p:nvPr/>
        </p:nvPicPr>
        <p:blipFill>
          <a:blip r:embed="rId2"/>
          <a:stretch>
            <a:fillRect/>
          </a:stretch>
        </p:blipFill>
        <p:spPr>
          <a:xfrm>
            <a:off x="3949784" y="10331"/>
            <a:ext cx="4292431" cy="6847669"/>
          </a:xfrm>
          <a:prstGeom prst="rect">
            <a:avLst/>
          </a:prstGeom>
        </p:spPr>
      </p:pic>
    </p:spTree>
    <p:extLst>
      <p:ext uri="{BB962C8B-B14F-4D97-AF65-F5344CB8AC3E}">
        <p14:creationId xmlns:p14="http://schemas.microsoft.com/office/powerpoint/2010/main" val="2704924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3E2CD-3135-E713-36F2-6D5DA8F7281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7C8C6F51-2194-A4AA-E27D-19733D0A817C}"/>
              </a:ext>
            </a:extLst>
          </p:cNvPr>
          <p:cNvSpPr txBox="1"/>
          <p:nvPr/>
        </p:nvSpPr>
        <p:spPr>
          <a:xfrm>
            <a:off x="358726" y="2147390"/>
            <a:ext cx="11474548" cy="3539430"/>
          </a:xfrm>
          <a:prstGeom prst="rect">
            <a:avLst/>
          </a:prstGeom>
          <a:solidFill>
            <a:schemeClr val="tx1"/>
          </a:solidFill>
        </p:spPr>
        <p:txBody>
          <a:bodyPr wrap="square" rtlCol="0">
            <a:spAutoFit/>
          </a:bodyPr>
          <a:lstStyle/>
          <a:p>
            <a:pPr algn="just"/>
            <a:r>
              <a:rPr lang="fr-FR" sz="3200" dirty="0">
                <a:solidFill>
                  <a:schemeClr val="bg1"/>
                </a:solidFill>
                <a:latin typeface="Arial Black" panose="020B0A04020102020204" pitchFamily="34" charset="0"/>
              </a:rPr>
              <a:t>►Les </a:t>
            </a:r>
            <a:r>
              <a:rPr lang="fr-FR" sz="3200" i="1" u="sng" dirty="0">
                <a:solidFill>
                  <a:schemeClr val="bg1"/>
                </a:solidFill>
                <a:effectLst>
                  <a:outerShdw blurRad="38100" dist="38100" dir="2700000" algn="tl">
                    <a:srgbClr val="000000">
                      <a:alpha val="43137"/>
                    </a:srgbClr>
                  </a:outerShdw>
                </a:effectLst>
                <a:latin typeface="Arial Black" panose="020B0A04020102020204" pitchFamily="34" charset="0"/>
              </a:rPr>
              <a:t>recommençants</a:t>
            </a:r>
            <a:r>
              <a:rPr lang="fr-FR" sz="3200" dirty="0">
                <a:solidFill>
                  <a:schemeClr val="bg1"/>
                </a:solidFill>
                <a:latin typeface="Arial Black" panose="020B0A04020102020204" pitchFamily="34" charset="0"/>
              </a:rPr>
              <a:t> sont des personnes qui sont déjà baptisées mais qui n’ont pas terminé leur initiation chrétienne. Tous demandent le sacrement de la confirmation et, pour certains, la première communion. Les </a:t>
            </a:r>
            <a:r>
              <a:rPr lang="fr-FR" sz="3200" i="1" dirty="0">
                <a:solidFill>
                  <a:schemeClr val="bg1"/>
                </a:solidFill>
                <a:latin typeface="Arial Black" panose="020B0A04020102020204" pitchFamily="34" charset="0"/>
              </a:rPr>
              <a:t>recommençants</a:t>
            </a:r>
            <a:r>
              <a:rPr lang="fr-FR" sz="3200" dirty="0">
                <a:solidFill>
                  <a:schemeClr val="bg1"/>
                </a:solidFill>
                <a:latin typeface="Arial Black" panose="020B0A04020102020204" pitchFamily="34" charset="0"/>
              </a:rPr>
              <a:t> n’ont pas à suivre les temps et les étapes liturgiques du </a:t>
            </a:r>
            <a:r>
              <a:rPr lang="fr-FR" sz="3200" i="1" dirty="0">
                <a:solidFill>
                  <a:schemeClr val="bg1"/>
                </a:solidFill>
                <a:latin typeface="Arial Black" panose="020B0A04020102020204" pitchFamily="34" charset="0"/>
              </a:rPr>
              <a:t>RICA</a:t>
            </a:r>
            <a:r>
              <a:rPr lang="fr-FR" sz="3200" dirty="0">
                <a:solidFill>
                  <a:schemeClr val="bg1"/>
                </a:solidFill>
                <a:latin typeface="Arial Black" panose="020B0A04020102020204" pitchFamily="34" charset="0"/>
              </a:rPr>
              <a:t>, réservés aux seuls catéchumènes !</a:t>
            </a:r>
            <a:r>
              <a:rPr lang="fr-FR" dirty="0"/>
              <a:t>- 27 août 2026</a:t>
            </a:r>
          </a:p>
        </p:txBody>
      </p:sp>
      <p:sp>
        <p:nvSpPr>
          <p:cNvPr id="6" name="ZoneTexte 5">
            <a:extLst>
              <a:ext uri="{FF2B5EF4-FFF2-40B4-BE49-F238E27FC236}">
                <a16:creationId xmlns:a16="http://schemas.microsoft.com/office/drawing/2014/main" id="{BBEC4070-BE12-FC0C-1870-D28FFE79A4C6}"/>
              </a:ext>
            </a:extLst>
          </p:cNvPr>
          <p:cNvSpPr txBox="1"/>
          <p:nvPr/>
        </p:nvSpPr>
        <p:spPr>
          <a:xfrm>
            <a:off x="0" y="428788"/>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PRINCIPES </a:t>
            </a:r>
            <a:r>
              <a:rPr lang="fr-FR" sz="4800" dirty="0" err="1">
                <a:solidFill>
                  <a:srgbClr val="C00000"/>
                </a:solidFill>
                <a:latin typeface="Arial Black" panose="020B0A04020102020204" pitchFamily="34" charset="0"/>
              </a:rPr>
              <a:t>GÉNÉRAUX</a:t>
            </a:r>
            <a:r>
              <a:rPr lang="fr-FR" dirty="0" err="1"/>
              <a:t>oût</a:t>
            </a:r>
            <a:r>
              <a:rPr lang="fr-FR" dirty="0"/>
              <a:t> 2026</a:t>
            </a:r>
          </a:p>
        </p:txBody>
      </p:sp>
    </p:spTree>
    <p:extLst>
      <p:ext uri="{BB962C8B-B14F-4D97-AF65-F5344CB8AC3E}">
        <p14:creationId xmlns:p14="http://schemas.microsoft.com/office/powerpoint/2010/main" val="740116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54D94-EED2-7BDA-E807-1ED0ADB3505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8B5D3A8-DADB-F764-F790-1627F0D68ADE}"/>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Deux célébrations diocésaines</a:t>
            </a:r>
            <a:r>
              <a:rPr lang="fr-FR" dirty="0"/>
              <a:t>2026</a:t>
            </a:r>
          </a:p>
        </p:txBody>
      </p:sp>
      <p:graphicFrame>
        <p:nvGraphicFramePr>
          <p:cNvPr id="2" name="Tableau 1">
            <a:extLst>
              <a:ext uri="{FF2B5EF4-FFF2-40B4-BE49-F238E27FC236}">
                <a16:creationId xmlns:a16="http://schemas.microsoft.com/office/drawing/2014/main" id="{028BA99D-3095-70AD-5BD2-C0E9A12B2B92}"/>
              </a:ext>
            </a:extLst>
          </p:cNvPr>
          <p:cNvGraphicFramePr>
            <a:graphicFrameLocks noGrp="1"/>
          </p:cNvGraphicFramePr>
          <p:nvPr>
            <p:extLst>
              <p:ext uri="{D42A27DB-BD31-4B8C-83A1-F6EECF244321}">
                <p14:modId xmlns:p14="http://schemas.microsoft.com/office/powerpoint/2010/main" val="1870256683"/>
              </p:ext>
            </p:extLst>
          </p:nvPr>
        </p:nvGraphicFramePr>
        <p:xfrm>
          <a:off x="0" y="992499"/>
          <a:ext cx="12192000" cy="6820588"/>
        </p:xfrm>
        <a:graphic>
          <a:graphicData uri="http://schemas.openxmlformats.org/drawingml/2006/table">
            <a:tbl>
              <a:tblPr firstRow="1" firstCol="1" bandRow="1"/>
              <a:tblGrid>
                <a:gridCol w="12192000">
                  <a:extLst>
                    <a:ext uri="{9D8B030D-6E8A-4147-A177-3AD203B41FA5}">
                      <a16:colId xmlns:a16="http://schemas.microsoft.com/office/drawing/2014/main" val="1410053101"/>
                    </a:ext>
                  </a:extLst>
                </a:gridCol>
              </a:tblGrid>
              <a:tr h="855406">
                <a:tc>
                  <a:txBody>
                    <a:bodyPr/>
                    <a:lstStyle/>
                    <a:p>
                      <a:pPr algn="ctr">
                        <a:lnSpc>
                          <a:spcPct val="107000"/>
                        </a:lnSpc>
                        <a:spcAft>
                          <a:spcPts val="800"/>
                        </a:spcAft>
                        <a:buNone/>
                      </a:pPr>
                      <a:r>
                        <a:rPr lang="fr-FR" sz="2800" b="0" u="sng" kern="100"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Catéchumènes</a:t>
                      </a:r>
                      <a:endParaRPr lang="fr-FR" sz="2800" b="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fr-FR" sz="2800" b="0" u="sng" kern="100"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Adultes et adolescents</a:t>
                      </a:r>
                      <a:endParaRPr lang="fr-FR" sz="2800" b="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543591957"/>
                  </a:ext>
                </a:extLst>
              </a:tr>
              <a:tr h="5826241">
                <a:tc>
                  <a:txBody>
                    <a:bodyPr/>
                    <a:lstStyle/>
                    <a:p>
                      <a:pPr algn="ctr">
                        <a:lnSpc>
                          <a:spcPct val="107000"/>
                        </a:lnSpc>
                        <a:spcAft>
                          <a:spcPts val="800"/>
                        </a:spcAft>
                        <a:buNone/>
                      </a:pPr>
                      <a:r>
                        <a:rPr lang="fr-FR" sz="2800" b="0" u="sng" kern="100"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Appel décisif et inscription du nom</a:t>
                      </a:r>
                      <a:endParaRPr lang="fr-FR" sz="2800" b="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p>
                      <a:pPr algn="ctr">
                        <a:lnSpc>
                          <a:spcPct val="107000"/>
                        </a:lnSpc>
                        <a:spcAft>
                          <a:spcPts val="600"/>
                        </a:spcAft>
                        <a:buNone/>
                      </a:pPr>
                      <a:r>
                        <a:rPr lang="fr-FR" sz="28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Premier dimanche de Carême</a:t>
                      </a:r>
                      <a:endParaRPr lang="fr-FR" sz="28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28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▪Pour préparer les catéchumènes à cette célébration, une rencontre diocésaine est prévue environ un mois avant la célébration. </a:t>
                      </a:r>
                      <a:endParaRPr lang="fr-FR" sz="28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28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a:t>
                      </a:r>
                      <a:r>
                        <a:rPr lang="fr-FR" sz="2800" b="0" kern="100" dirty="0">
                          <a:solidFill>
                            <a:schemeClr val="bg1"/>
                          </a:solidFill>
                          <a:effectLst/>
                          <a:latin typeface="Arial Black" panose="020B0A04020102020204" pitchFamily="34" charset="0"/>
                          <a:ea typeface="Times New Roman" panose="02020603050405020304" pitchFamily="18" charset="0"/>
                          <a:cs typeface="Arial" panose="020B0604020202020204" pitchFamily="34" charset="0"/>
                        </a:rPr>
                        <a:t>Pour le dimanche des Rameaux et de la Passion du Seigneur, une récollection est prévue pour les </a:t>
                      </a:r>
                      <a:r>
                        <a:rPr lang="fr-FR" sz="2800" b="0" i="1" kern="100" dirty="0">
                          <a:solidFill>
                            <a:schemeClr val="bg1"/>
                          </a:solidFill>
                          <a:effectLst/>
                          <a:latin typeface="Arial Black" panose="020B0A04020102020204" pitchFamily="34" charset="0"/>
                          <a:ea typeface="Times New Roman" panose="02020603050405020304" pitchFamily="18" charset="0"/>
                          <a:cs typeface="Arial" panose="020B0604020202020204" pitchFamily="34" charset="0"/>
                        </a:rPr>
                        <a:t>nouveaux appelés</a:t>
                      </a:r>
                      <a:r>
                        <a:rPr lang="fr-FR" sz="2800" b="0" kern="100" dirty="0">
                          <a:solidFill>
                            <a:schemeClr val="bg1"/>
                          </a:solidFill>
                          <a:effectLst/>
                          <a:latin typeface="Arial Black" panose="020B0A04020102020204" pitchFamily="34" charset="0"/>
                          <a:ea typeface="Times New Roman" panose="02020603050405020304" pitchFamily="18" charset="0"/>
                          <a:cs typeface="Arial" panose="020B0604020202020204" pitchFamily="34" charset="0"/>
                        </a:rPr>
                        <a:t> afin de les préparer aux sacrements de l’initiation chrétienne qu’ils reçoivent à la Vigile pascale.</a:t>
                      </a:r>
                      <a:endParaRPr lang="fr-FR" sz="28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28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NB : pour la confirmation, demander la délégation à l’évêque. </a:t>
                      </a:r>
                      <a:endParaRPr lang="fr-FR" sz="28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154065688"/>
                  </a:ext>
                </a:extLst>
              </a:tr>
            </a:tbl>
          </a:graphicData>
        </a:graphic>
      </p:graphicFrame>
    </p:spTree>
    <p:extLst>
      <p:ext uri="{BB962C8B-B14F-4D97-AF65-F5344CB8AC3E}">
        <p14:creationId xmlns:p14="http://schemas.microsoft.com/office/powerpoint/2010/main" val="3504647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EA013-A829-EA06-BFDC-0B1C64C7265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CA87EB9-EE16-BF44-B7AD-40B9EFDFA862}"/>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Deux célébrations diocésaines</a:t>
            </a:r>
            <a:r>
              <a:rPr lang="fr-FR" dirty="0"/>
              <a:t>2026</a:t>
            </a:r>
          </a:p>
        </p:txBody>
      </p:sp>
      <p:graphicFrame>
        <p:nvGraphicFramePr>
          <p:cNvPr id="2" name="Tableau 1">
            <a:extLst>
              <a:ext uri="{FF2B5EF4-FFF2-40B4-BE49-F238E27FC236}">
                <a16:creationId xmlns:a16="http://schemas.microsoft.com/office/drawing/2014/main" id="{25D6E598-3D62-40C4-7926-75F13EACF1F7}"/>
              </a:ext>
            </a:extLst>
          </p:cNvPr>
          <p:cNvGraphicFramePr>
            <a:graphicFrameLocks noGrp="1"/>
          </p:cNvGraphicFramePr>
          <p:nvPr>
            <p:extLst>
              <p:ext uri="{D42A27DB-BD31-4B8C-83A1-F6EECF244321}">
                <p14:modId xmlns:p14="http://schemas.microsoft.com/office/powerpoint/2010/main" val="1576571600"/>
              </p:ext>
            </p:extLst>
          </p:nvPr>
        </p:nvGraphicFramePr>
        <p:xfrm>
          <a:off x="0" y="992499"/>
          <a:ext cx="12192000" cy="6681647"/>
        </p:xfrm>
        <a:graphic>
          <a:graphicData uri="http://schemas.openxmlformats.org/drawingml/2006/table">
            <a:tbl>
              <a:tblPr firstRow="1" firstCol="1" bandRow="1"/>
              <a:tblGrid>
                <a:gridCol w="12192000">
                  <a:extLst>
                    <a:ext uri="{9D8B030D-6E8A-4147-A177-3AD203B41FA5}">
                      <a16:colId xmlns:a16="http://schemas.microsoft.com/office/drawing/2014/main" val="1410053101"/>
                    </a:ext>
                  </a:extLst>
                </a:gridCol>
              </a:tblGrid>
              <a:tr h="855406">
                <a:tc>
                  <a:txBody>
                    <a:bodyPr/>
                    <a:lstStyle/>
                    <a:p>
                      <a:pPr algn="ctr">
                        <a:lnSpc>
                          <a:spcPct val="107000"/>
                        </a:lnSpc>
                        <a:spcAft>
                          <a:spcPts val="800"/>
                        </a:spcAft>
                        <a:buNone/>
                      </a:pPr>
                      <a:r>
                        <a:rPr lang="fr-FR" sz="3200" b="0" i="1" u="sng" kern="100"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Recommençants</a:t>
                      </a:r>
                      <a:r>
                        <a:rPr lang="fr-FR" sz="3200" b="0" u="sng" kern="100"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adultes</a:t>
                      </a:r>
                      <a:endParaRPr lang="fr-FR" sz="3200" b="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543591957"/>
                  </a:ext>
                </a:extLst>
              </a:tr>
              <a:tr h="5826241">
                <a:tc>
                  <a:txBody>
                    <a:bodyPr/>
                    <a:lstStyle/>
                    <a:p>
                      <a:pPr algn="ctr">
                        <a:lnSpc>
                          <a:spcPct val="107000"/>
                        </a:lnSpc>
                        <a:spcAft>
                          <a:spcPts val="800"/>
                        </a:spcAft>
                        <a:buNone/>
                      </a:pPr>
                      <a:r>
                        <a:rPr lang="fr-FR" sz="3200" b="0" u="sng" kern="100"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Confirmation</a:t>
                      </a:r>
                      <a:endParaRPr lang="fr-FR" sz="3200" b="0" kern="1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p>
                      <a:pPr algn="ctr">
                        <a:lnSpc>
                          <a:spcPct val="107000"/>
                        </a:lnSpc>
                        <a:spcAft>
                          <a:spcPts val="600"/>
                        </a:spcAft>
                        <a:buNone/>
                      </a:pPr>
                      <a:r>
                        <a:rPr lang="fr-FR" sz="32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Dimanche de la Pentecôte</a:t>
                      </a:r>
                      <a:endParaRPr lang="fr-FR" sz="32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fr-FR" sz="32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▪Pour préparer les </a:t>
                      </a:r>
                      <a:r>
                        <a:rPr lang="fr-FR" sz="3200" b="0" i="1"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recommençants</a:t>
                      </a:r>
                      <a:r>
                        <a:rPr lang="fr-FR" sz="32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 à cette célébration, une rencontre diocésaine est prévue environ un mois avant la célébration.</a:t>
                      </a:r>
                      <a:endParaRPr lang="fr-FR" sz="32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600"/>
                        </a:spcAft>
                        <a:buNone/>
                      </a:pPr>
                      <a:r>
                        <a:rPr lang="fr-FR" sz="32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NB : depuis 2021, les </a:t>
                      </a:r>
                      <a:r>
                        <a:rPr lang="fr-FR" sz="3200" b="0" i="1"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recommençants</a:t>
                      </a:r>
                      <a:r>
                        <a:rPr lang="fr-FR" sz="32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 adolescents sont relégués aux paroisses dans la continuité de la catéchèse des enfants 8-12 ans. </a:t>
                      </a:r>
                      <a:endParaRPr lang="fr-FR" sz="32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fr-FR" sz="3200" b="0" kern="100" dirty="0">
                          <a:solidFill>
                            <a:schemeClr val="bg1"/>
                          </a:solidFill>
                          <a:effectLst/>
                          <a:latin typeface="Arial Black" panose="020B0A04020102020204" pitchFamily="34" charset="0"/>
                          <a:ea typeface="Times New Roman" panose="02020603050405020304" pitchFamily="18" charset="0"/>
                          <a:cs typeface="Times New Roman" panose="02020603050405020304" pitchFamily="18" charset="0"/>
                        </a:rPr>
                        <a:t> </a:t>
                      </a:r>
                      <a:endParaRPr lang="fr-FR" sz="3200" b="0" kern="100" dirty="0">
                        <a:solidFill>
                          <a:schemeClr val="bg1"/>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154065688"/>
                  </a:ext>
                </a:extLst>
              </a:tr>
            </a:tbl>
          </a:graphicData>
        </a:graphic>
      </p:graphicFrame>
    </p:spTree>
    <p:extLst>
      <p:ext uri="{BB962C8B-B14F-4D97-AF65-F5344CB8AC3E}">
        <p14:creationId xmlns:p14="http://schemas.microsoft.com/office/powerpoint/2010/main" val="3873974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41381-1FC9-D2A2-76C1-4E9F279E60C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DB98FC2-5CBA-DCE4-4B19-CEBF33F42995}"/>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SITUATIONS MATRIMONIALES !!! </a:t>
            </a:r>
            <a:endParaRPr lang="fr-FR" dirty="0"/>
          </a:p>
        </p:txBody>
      </p:sp>
      <p:sp>
        <p:nvSpPr>
          <p:cNvPr id="4" name="ZoneTexte 3">
            <a:extLst>
              <a:ext uri="{FF2B5EF4-FFF2-40B4-BE49-F238E27FC236}">
                <a16:creationId xmlns:a16="http://schemas.microsoft.com/office/drawing/2014/main" id="{55F51384-3DEB-5A10-FC6B-2EE98A876F14}"/>
              </a:ext>
            </a:extLst>
          </p:cNvPr>
          <p:cNvSpPr txBox="1"/>
          <p:nvPr/>
        </p:nvSpPr>
        <p:spPr>
          <a:xfrm>
            <a:off x="295422" y="1181686"/>
            <a:ext cx="11591778" cy="5262979"/>
          </a:xfrm>
          <a:prstGeom prst="rect">
            <a:avLst/>
          </a:prstGeom>
          <a:solidFill>
            <a:schemeClr val="tx1"/>
          </a:solidFill>
        </p:spPr>
        <p:txBody>
          <a:bodyPr wrap="square" rtlCol="0">
            <a:spAutoFit/>
          </a:bodyPr>
          <a:lstStyle/>
          <a:p>
            <a:pPr algn="just"/>
            <a:r>
              <a:rPr lang="fr-FR" sz="2800" dirty="0">
                <a:solidFill>
                  <a:schemeClr val="bg1"/>
                </a:solidFill>
                <a:latin typeface="Arial Black" panose="020B0A04020102020204" pitchFamily="34" charset="0"/>
              </a:rPr>
              <a:t>Pour rappel, en vue de recevoir les sacrements de l’initiation chrétienne, tout candidat doit être : </a:t>
            </a:r>
          </a:p>
          <a:p>
            <a:pPr algn="just"/>
            <a:r>
              <a:rPr lang="fr-FR" sz="2800" dirty="0">
                <a:solidFill>
                  <a:schemeClr val="bg1"/>
                </a:solidFill>
                <a:latin typeface="Arial Black" panose="020B0A04020102020204" pitchFamily="34" charset="0"/>
              </a:rPr>
              <a:t>-	Célibataire ;</a:t>
            </a:r>
          </a:p>
          <a:p>
            <a:pPr algn="just"/>
            <a:r>
              <a:rPr lang="fr-FR" sz="2800" dirty="0">
                <a:solidFill>
                  <a:schemeClr val="bg1"/>
                </a:solidFill>
                <a:latin typeface="Arial Black" panose="020B0A04020102020204" pitchFamily="34" charset="0"/>
              </a:rPr>
              <a:t>-	Marié sacramentellement ;</a:t>
            </a:r>
          </a:p>
          <a:p>
            <a:pPr algn="just"/>
            <a:r>
              <a:rPr lang="fr-FR" sz="2800" dirty="0">
                <a:solidFill>
                  <a:schemeClr val="bg1"/>
                </a:solidFill>
                <a:latin typeface="Arial Black" panose="020B0A04020102020204" pitchFamily="34" charset="0"/>
              </a:rPr>
              <a:t>-	Marié civilement ou en situation de concubinage </a:t>
            </a:r>
            <a:r>
              <a:rPr lang="fr-FR" sz="2800" u="sng" dirty="0">
                <a:solidFill>
                  <a:srgbClr val="C00000"/>
                </a:solidFill>
                <a:effectLst>
                  <a:outerShdw blurRad="38100" dist="38100" dir="2700000" algn="tl">
                    <a:srgbClr val="000000">
                      <a:alpha val="43137"/>
                    </a:srgbClr>
                  </a:outerShdw>
                </a:effectLst>
                <a:latin typeface="Arial Black" panose="020B0A04020102020204" pitchFamily="34" charset="0"/>
              </a:rPr>
              <a:t>avec promesse officielle de mariage sacramentel</a:t>
            </a:r>
            <a:r>
              <a:rPr lang="fr-FR" sz="2800" dirty="0">
                <a:solidFill>
                  <a:schemeClr val="bg1"/>
                </a:solidFill>
                <a:latin typeface="Arial Black" panose="020B0A04020102020204" pitchFamily="34" charset="0"/>
              </a:rPr>
              <a:t>. Dans ce cas, une date de mariage doit être fixée à l’approche de la célébration des sacrements, dans les trois mois, avec l’accord de notre évêque. </a:t>
            </a:r>
          </a:p>
          <a:p>
            <a:pPr algn="just"/>
            <a:r>
              <a:rPr lang="fr-FR" sz="2800" dirty="0">
                <a:solidFill>
                  <a:schemeClr val="bg1"/>
                </a:solidFill>
                <a:latin typeface="Arial Black" panose="020B0A04020102020204" pitchFamily="34" charset="0"/>
              </a:rPr>
              <a:t>▪Pour les dates qui dépassent ce délai, prendre contact avec le SDC pour que le délégué diocésain puisse présenter les situations à l’évêque. </a:t>
            </a:r>
          </a:p>
        </p:txBody>
      </p:sp>
    </p:spTree>
    <p:extLst>
      <p:ext uri="{BB962C8B-B14F-4D97-AF65-F5344CB8AC3E}">
        <p14:creationId xmlns:p14="http://schemas.microsoft.com/office/powerpoint/2010/main" val="1488403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FE21C-F64D-FCE0-6382-5EC321A58A4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C821B16-59DE-6AF9-6B10-45A3C2A9DFEA}"/>
              </a:ext>
            </a:extLst>
          </p:cNvPr>
          <p:cNvSpPr txBox="1"/>
          <p:nvPr/>
        </p:nvSpPr>
        <p:spPr>
          <a:xfrm>
            <a:off x="0" y="161502"/>
            <a:ext cx="12192001" cy="830997"/>
          </a:xfrm>
          <a:prstGeom prst="rect">
            <a:avLst/>
          </a:prstGeom>
          <a:solidFill>
            <a:schemeClr val="tx1"/>
          </a:solidFill>
        </p:spPr>
        <p:txBody>
          <a:bodyPr wrap="square" rtlCol="0">
            <a:spAutoFit/>
          </a:bodyPr>
          <a:lstStyle/>
          <a:p>
            <a:pPr algn="ctr"/>
            <a:r>
              <a:rPr lang="fr-FR" sz="4800" dirty="0">
                <a:solidFill>
                  <a:srgbClr val="C00000"/>
                </a:solidFill>
                <a:latin typeface="Arial Black" panose="020B0A04020102020204" pitchFamily="34" charset="0"/>
              </a:rPr>
              <a:t>SITUATIONS MATRIMONIALES !!! </a:t>
            </a:r>
            <a:endParaRPr lang="fr-FR" dirty="0"/>
          </a:p>
        </p:txBody>
      </p:sp>
      <p:sp>
        <p:nvSpPr>
          <p:cNvPr id="4" name="ZoneTexte 3">
            <a:extLst>
              <a:ext uri="{FF2B5EF4-FFF2-40B4-BE49-F238E27FC236}">
                <a16:creationId xmlns:a16="http://schemas.microsoft.com/office/drawing/2014/main" id="{66D9BA36-7481-1605-087A-60FDD2C9E285}"/>
              </a:ext>
            </a:extLst>
          </p:cNvPr>
          <p:cNvSpPr txBox="1"/>
          <p:nvPr/>
        </p:nvSpPr>
        <p:spPr>
          <a:xfrm>
            <a:off x="300111" y="1252025"/>
            <a:ext cx="11591778" cy="5262979"/>
          </a:xfrm>
          <a:prstGeom prst="rect">
            <a:avLst/>
          </a:prstGeom>
          <a:solidFill>
            <a:schemeClr val="tx1"/>
          </a:solidFill>
        </p:spPr>
        <p:txBody>
          <a:bodyPr wrap="square" rtlCol="0">
            <a:spAutoFit/>
          </a:bodyPr>
          <a:lstStyle/>
          <a:p>
            <a:pPr algn="just"/>
            <a:r>
              <a:rPr lang="fr-FR" sz="2800" dirty="0">
                <a:solidFill>
                  <a:schemeClr val="bg1"/>
                </a:solidFill>
                <a:latin typeface="Arial Black" panose="020B0A04020102020204" pitchFamily="34" charset="0"/>
              </a:rPr>
              <a:t>▪</a:t>
            </a:r>
            <a:r>
              <a:rPr lang="fr-FR" sz="2800" u="sng" dirty="0">
                <a:solidFill>
                  <a:srgbClr val="C00000"/>
                </a:solidFill>
                <a:effectLst>
                  <a:outerShdw blurRad="38100" dist="38100" dir="2700000" algn="tl">
                    <a:srgbClr val="000000">
                      <a:alpha val="43137"/>
                    </a:srgbClr>
                  </a:outerShdw>
                </a:effectLst>
                <a:latin typeface="Arial Black" panose="020B0A04020102020204" pitchFamily="34" charset="0"/>
              </a:rPr>
              <a:t>Il convient dès le départ </a:t>
            </a:r>
            <a:r>
              <a:rPr lang="fr-FR" sz="2800" dirty="0">
                <a:solidFill>
                  <a:schemeClr val="bg1"/>
                </a:solidFill>
                <a:latin typeface="Arial Black" panose="020B0A04020102020204" pitchFamily="34" charset="0"/>
              </a:rPr>
              <a:t>d’être en vérité sur une situation de concubinage : sans projet de mariage, il est difficile d’accéder aux sacrements de l’initiation chrétienne !</a:t>
            </a:r>
          </a:p>
          <a:p>
            <a:pPr algn="just"/>
            <a:r>
              <a:rPr lang="fr-FR" sz="2800" dirty="0">
                <a:solidFill>
                  <a:schemeClr val="bg1"/>
                </a:solidFill>
                <a:latin typeface="Arial Black" panose="020B0A04020102020204" pitchFamily="34" charset="0"/>
              </a:rPr>
              <a:t>▪Pour les situations « particulières » ou plus « délicates », prendre contact avec le SDC, à l’avance, pour assurer un meilleur accompagnement des candidats et leur éviter un refus à l’approche des sacrements , par manque de vérification et de vérité sur leur situation. </a:t>
            </a:r>
          </a:p>
          <a:p>
            <a:pPr algn="just"/>
            <a:r>
              <a:rPr lang="fr-FR" sz="2800" dirty="0">
                <a:solidFill>
                  <a:schemeClr val="bg1"/>
                </a:solidFill>
                <a:latin typeface="Arial Black" panose="020B0A04020102020204" pitchFamily="34" charset="0"/>
              </a:rPr>
              <a:t>▪</a:t>
            </a:r>
            <a:r>
              <a:rPr lang="fr-FR" sz="2800" b="1" u="sng" dirty="0">
                <a:solidFill>
                  <a:srgbClr val="C00000"/>
                </a:solidFill>
                <a:effectLst>
                  <a:outerShdw blurRad="38100" dist="38100" dir="2700000" algn="tl">
                    <a:srgbClr val="000000">
                      <a:alpha val="43137"/>
                    </a:srgbClr>
                  </a:outerShdw>
                </a:effectLst>
                <a:latin typeface="Arial Black" panose="020B0A04020102020204" pitchFamily="34" charset="0"/>
              </a:rPr>
              <a:t>En règle générale :</a:t>
            </a:r>
          </a:p>
          <a:p>
            <a:pPr algn="just"/>
            <a:r>
              <a:rPr lang="fr-FR" sz="2800" dirty="0">
                <a:solidFill>
                  <a:schemeClr val="bg1"/>
                </a:solidFill>
                <a:latin typeface="Arial Black" panose="020B0A04020102020204" pitchFamily="34" charset="0"/>
              </a:rPr>
              <a:t>La célébration du mariage doit avoir lieu la même année que la célébration des sacrements de l’initiation chrétienne. </a:t>
            </a:r>
          </a:p>
        </p:txBody>
      </p:sp>
    </p:spTree>
    <p:extLst>
      <p:ext uri="{BB962C8B-B14F-4D97-AF65-F5344CB8AC3E}">
        <p14:creationId xmlns:p14="http://schemas.microsoft.com/office/powerpoint/2010/main" val="19261856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206</TotalTime>
  <Words>1269</Words>
  <Application>Microsoft Office PowerPoint</Application>
  <PresentationFormat>Grand écran</PresentationFormat>
  <Paragraphs>104</Paragraphs>
  <Slides>29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29</vt:i4>
      </vt:variant>
    </vt:vector>
  </HeadingPairs>
  <TitlesOfParts>
    <vt:vector size="33" baseType="lpstr">
      <vt:lpstr>Arial</vt:lpstr>
      <vt:lpstr>Arial Black</vt:lpstr>
      <vt:lpstr>Tw Cen MT</vt:lpstr>
      <vt:lpstr>Circuit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Rodolphe Emard</dc:creator>
  <cp:lastModifiedBy>Rodolphe Emard</cp:lastModifiedBy>
  <cp:revision>18</cp:revision>
  <dcterms:created xsi:type="dcterms:W3CDTF">2026-08-25T08:46:48Z</dcterms:created>
  <dcterms:modified xsi:type="dcterms:W3CDTF">2026-08-25T12:13:57Z</dcterms:modified>
</cp:coreProperties>
</file>