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8" r:id="rId3"/>
    <p:sldId id="259" r:id="rId4"/>
    <p:sldId id="283" r:id="rId5"/>
    <p:sldId id="272" r:id="rId6"/>
    <p:sldId id="284" r:id="rId7"/>
    <p:sldId id="285" r:id="rId8"/>
    <p:sldId id="271" r:id="rId9"/>
    <p:sldId id="288" r:id="rId10"/>
    <p:sldId id="286" r:id="rId11"/>
    <p:sldId id="261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phe Emard" initials="" lastIdx="1" clrIdx="0">
    <p:extLst>
      <p:ext uri="{19B8F6BF-5375-455C-9EA6-DF929625EA0E}">
        <p15:presenceInfo xmlns:p15="http://schemas.microsoft.com/office/powerpoint/2012/main" userId="0a269f230fe56d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63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85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5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97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53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2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96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5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00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E014CC-0201-4BCF-9EC4-D6A1CCEF4C07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99135FF-3E19-40D4-9474-5945F837A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91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A9E4A-27F5-4350-8766-35D92069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8385" y="383051"/>
            <a:ext cx="8001000" cy="2745776"/>
          </a:xfrm>
        </p:spPr>
        <p:txBody>
          <a:bodyPr>
            <a:normAutofit/>
          </a:bodyPr>
          <a:lstStyle/>
          <a:p>
            <a:pPr algn="ctr"/>
            <a:r>
              <a:rPr lang="fr-FR" sz="2400" b="1" u="db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Service Diocésain du Catéchuménat</a:t>
            </a:r>
            <a:br>
              <a:rPr lang="fr-FR" sz="2400" b="1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Maison diocésaine</a:t>
            </a:r>
            <a:b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rue de Paris</a:t>
            </a:r>
            <a:b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 10055</a:t>
            </a:r>
            <a:b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97461 Saint-Denis cedex.</a:t>
            </a: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63A406-B9AF-47CB-873F-3FC902E4B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6016" y="2538159"/>
            <a:ext cx="12597764" cy="300125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</a:t>
            </a:r>
            <a:r>
              <a:rPr lang="fr-FR" sz="5100" b="1" u="dotDotDas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Journée diocésaine</a:t>
            </a:r>
            <a:endParaRPr lang="fr-FR" sz="5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fr-FR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Dimanche 18 janvier 2026</a:t>
            </a:r>
          </a:p>
          <a:p>
            <a:pPr algn="ctr"/>
            <a:r>
              <a:rPr lang="fr-FR" sz="5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</a:t>
            </a:r>
            <a:r>
              <a:rPr lang="fr-FR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 Tampon </a:t>
            </a:r>
          </a:p>
          <a:p>
            <a:pPr algn="ctr"/>
            <a:r>
              <a:rPr lang="fr-FR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(Paroisse Saint François de Sales)</a:t>
            </a:r>
            <a:endParaRPr lang="fr-FR" sz="3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FR" sz="5100" b="1" dirty="0">
                <a:solidFill>
                  <a:schemeClr val="bg1"/>
                </a:solidFill>
                <a:latin typeface="Arial Black" panose="020B0A04020102020204" pitchFamily="34" charset="0"/>
              </a:rPr>
              <a:t>************************************************</a:t>
            </a:r>
            <a:endParaRPr lang="fr-FR" sz="51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51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L’Appel décisif et l’inscription du nom</a:t>
            </a:r>
            <a:endParaRPr lang="fr-FR" sz="51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9DC659-A327-4437-A9C8-D3B3C742C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5150" y="248848"/>
            <a:ext cx="2681744" cy="34803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F0CFE9-6A10-468D-BC79-5A6EB3D8B9C0}"/>
              </a:ext>
            </a:extLst>
          </p:cNvPr>
          <p:cNvSpPr txBox="1"/>
          <p:nvPr/>
        </p:nvSpPr>
        <p:spPr>
          <a:xfrm>
            <a:off x="8136835" y="6042127"/>
            <a:ext cx="332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©Père Rodolphe </a:t>
            </a:r>
            <a:r>
              <a:rPr lang="fr-FR" sz="2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Emard</a:t>
            </a:r>
            <a:endParaRPr lang="fr-FR" sz="2000" b="1" cap="small" dirty="0"/>
          </a:p>
        </p:txBody>
      </p:sp>
    </p:spTree>
    <p:extLst>
      <p:ext uri="{BB962C8B-B14F-4D97-AF65-F5344CB8AC3E}">
        <p14:creationId xmlns:p14="http://schemas.microsoft.com/office/powerpoint/2010/main" val="408854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7">
            <a:extLst>
              <a:ext uri="{FF2B5EF4-FFF2-40B4-BE49-F238E27FC236}">
                <a16:creationId xmlns:a16="http://schemas.microsoft.com/office/drawing/2014/main" id="{AD5947BF-E6A2-40FE-A9DE-0CE4139F5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469" y="297484"/>
            <a:ext cx="10822121" cy="164592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▐</a:t>
            </a:r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</a:rPr>
              <a:t>Célébration de l’appel décisif et inscription du nom</a:t>
            </a:r>
            <a:endParaRPr lang="fr-F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877BD0-81EB-43DC-B1B5-82DC50BA3E7C}"/>
              </a:ext>
            </a:extLst>
          </p:cNvPr>
          <p:cNvSpPr/>
          <p:nvPr/>
        </p:nvSpPr>
        <p:spPr>
          <a:xfrm>
            <a:off x="402469" y="923132"/>
            <a:ext cx="11387062" cy="5344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L’admission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L’’évêque prononcera votre admission après la signature des registres et la remise des écharpes : </a:t>
            </a:r>
            <a:r>
              <a:rPr lang="fr-FR" sz="2400" b="1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Chers catéchumènes, vous êtes appelés. Vous serez initiés par les sacrements de la foi pendant la prochaine veillée pascale ».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répondrez : </a:t>
            </a:r>
            <a:r>
              <a:rPr lang="fr-FR" sz="2400" b="1" i="1" u="sng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Nous rendons grâce à Dieu »</a:t>
            </a:r>
            <a:r>
              <a:rPr lang="fr-FR" sz="2400" i="1" u="sng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(n°142 du </a:t>
            </a:r>
            <a:r>
              <a:rPr lang="fr-FR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fr-FR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2400" b="1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Prière litanique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Résultat de recherche d'images pour &quot;admission&quot;">
            <a:extLst>
              <a:ext uri="{FF2B5EF4-FFF2-40B4-BE49-F238E27FC236}">
                <a16:creationId xmlns:a16="http://schemas.microsoft.com/office/drawing/2014/main" id="{0B704177-6242-4348-ADFC-CD3F68B2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42" y="3309731"/>
            <a:ext cx="2487039" cy="24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9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ésultat de recherche d'images pour &quot;merci animé&quot;">
            <a:extLst>
              <a:ext uri="{FF2B5EF4-FFF2-40B4-BE49-F238E27FC236}">
                <a16:creationId xmlns:a16="http://schemas.microsoft.com/office/drawing/2014/main" id="{FF1ACE4C-0EF7-44AE-B543-7F902C3CF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24" y="1868556"/>
            <a:ext cx="5676428" cy="27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6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ésultat de recherche d'images pour &quot;questions&quot;">
            <a:extLst>
              <a:ext uri="{FF2B5EF4-FFF2-40B4-BE49-F238E27FC236}">
                <a16:creationId xmlns:a16="http://schemas.microsoft.com/office/drawing/2014/main" id="{907878F0-CE0B-464E-AF34-F5411BDD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90" y="1374292"/>
            <a:ext cx="7400925" cy="416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8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EDC9D825-707D-4E2F-89C9-C2671EF71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547" y="310737"/>
            <a:ext cx="9228201" cy="164592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▐</a:t>
            </a:r>
            <a:r>
              <a:rPr lang="fr-FR" sz="3600" b="1" u="sng" dirty="0">
                <a:solidFill>
                  <a:schemeClr val="tx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 : </a:t>
            </a:r>
            <a:endParaRPr lang="fr-FR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1026" name="Picture 2" descr="Résultat de recherche d'images pour &quot;appel décisif image&quot;">
            <a:extLst>
              <a:ext uri="{FF2B5EF4-FFF2-40B4-BE49-F238E27FC236}">
                <a16:creationId xmlns:a16="http://schemas.microsoft.com/office/drawing/2014/main" id="{6B34961D-A237-43CD-9CDC-A5302CB7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0" y="1133697"/>
            <a:ext cx="5358020" cy="33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FA2A31B-A764-46C5-90B5-04F263654196}"/>
              </a:ext>
            </a:extLst>
          </p:cNvPr>
          <p:cNvSpPr txBox="1"/>
          <p:nvPr/>
        </p:nvSpPr>
        <p:spPr>
          <a:xfrm>
            <a:off x="2743200" y="4139319"/>
            <a:ext cx="3352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ET L’INSCRIPTION DU NOM 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475C5EB-F2F9-47CE-861E-BAF26001A6AC}"/>
              </a:ext>
            </a:extLst>
          </p:cNvPr>
          <p:cNvSpPr/>
          <p:nvPr/>
        </p:nvSpPr>
        <p:spPr>
          <a:xfrm>
            <a:off x="6337853" y="2246084"/>
            <a:ext cx="1351722" cy="526774"/>
          </a:xfrm>
          <a:prstGeom prst="right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57966-EA7B-4E24-AEEB-F7811A3F7F86}"/>
              </a:ext>
            </a:extLst>
          </p:cNvPr>
          <p:cNvSpPr/>
          <p:nvPr/>
        </p:nvSpPr>
        <p:spPr>
          <a:xfrm>
            <a:off x="8020263" y="2062409"/>
            <a:ext cx="2949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Appelés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D36C5-EB07-4230-9C5C-A5A682EAEBFB}"/>
              </a:ext>
            </a:extLst>
          </p:cNvPr>
          <p:cNvSpPr/>
          <p:nvPr/>
        </p:nvSpPr>
        <p:spPr>
          <a:xfrm>
            <a:off x="7931429" y="1927450"/>
            <a:ext cx="3246782" cy="116404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chemin : vertical 5">
            <a:extLst>
              <a:ext uri="{FF2B5EF4-FFF2-40B4-BE49-F238E27FC236}">
                <a16:creationId xmlns:a16="http://schemas.microsoft.com/office/drawing/2014/main" id="{FDD4A32F-4B24-410D-A8AF-26E095053580}"/>
              </a:ext>
            </a:extLst>
          </p:cNvPr>
          <p:cNvSpPr/>
          <p:nvPr/>
        </p:nvSpPr>
        <p:spPr>
          <a:xfrm>
            <a:off x="8040144" y="3304679"/>
            <a:ext cx="3246782" cy="3374954"/>
          </a:xfrm>
          <a:prstGeom prst="verticalScroll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Aux sacrements de l’initiation chrétienne 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(Vigile pascale 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04 avril 2026)</a:t>
            </a:r>
          </a:p>
        </p:txBody>
      </p:sp>
    </p:spTree>
    <p:extLst>
      <p:ext uri="{BB962C8B-B14F-4D97-AF65-F5344CB8AC3E}">
        <p14:creationId xmlns:p14="http://schemas.microsoft.com/office/powerpoint/2010/main" val="135481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EDC9D825-707D-4E2F-89C9-C2671EF71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29" y="430007"/>
            <a:ext cx="9228201" cy="1645920"/>
          </a:xfrm>
        </p:spPr>
        <p:txBody>
          <a:bodyPr/>
          <a:lstStyle/>
          <a:p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▐</a:t>
            </a:r>
            <a:r>
              <a:rPr lang="fr-FR" b="1" u="sng" dirty="0">
                <a:solidFill>
                  <a:schemeClr val="tx1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 : </a:t>
            </a:r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2050" name="Picture 2" descr="Résultat de recherche d'images pour &quot;Rituel de l'initiation chérteinne des adultes&quot;">
            <a:extLst>
              <a:ext uri="{FF2B5EF4-FFF2-40B4-BE49-F238E27FC236}">
                <a16:creationId xmlns:a16="http://schemas.microsoft.com/office/drawing/2014/main" id="{E87A7962-ED93-4EA7-80A6-70E54FAE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80" y="1029349"/>
            <a:ext cx="3779282" cy="51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C6B31-9337-426F-94D1-90CF9981B2D3}"/>
              </a:ext>
            </a:extLst>
          </p:cNvPr>
          <p:cNvSpPr/>
          <p:nvPr/>
        </p:nvSpPr>
        <p:spPr>
          <a:xfrm>
            <a:off x="4739313" y="2491280"/>
            <a:ext cx="705353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"NOUVEAUX ÉLUS"</a:t>
            </a:r>
          </a:p>
          <a:p>
            <a:pPr algn="ctr"/>
            <a:r>
              <a:rPr lang="fr-FR" sz="1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(N°143/1)</a:t>
            </a:r>
            <a:endParaRPr lang="fr-FR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B3F43A-8450-46CE-90D0-C1B7B6F76B26}"/>
              </a:ext>
            </a:extLst>
          </p:cNvPr>
          <p:cNvSpPr txBox="1"/>
          <p:nvPr/>
        </p:nvSpPr>
        <p:spPr>
          <a:xfrm>
            <a:off x="2517913" y="4651513"/>
            <a:ext cx="166977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RICA</a:t>
            </a:r>
          </a:p>
        </p:txBody>
      </p:sp>
    </p:spTree>
    <p:extLst>
      <p:ext uri="{BB962C8B-B14F-4D97-AF65-F5344CB8AC3E}">
        <p14:creationId xmlns:p14="http://schemas.microsoft.com/office/powerpoint/2010/main" val="336051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7">
            <a:extLst>
              <a:ext uri="{FF2B5EF4-FFF2-40B4-BE49-F238E27FC236}">
                <a16:creationId xmlns:a16="http://schemas.microsoft.com/office/drawing/2014/main" id="{E2BD0EF8-F5AC-4213-8FA8-94A9EC330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606" y="228698"/>
            <a:ext cx="11630505" cy="1645920"/>
          </a:xfrm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r>
              <a:rPr lang="fr-FR" sz="3600" b="1" dirty="0">
                <a:solidFill>
                  <a:schemeClr val="tx1"/>
                </a:solidFill>
                <a:latin typeface="Constantia" panose="02030602050306030303" pitchFamily="18" charset="0"/>
              </a:rPr>
              <a:t>Célébration de l’appel décisif et inscription du nom</a:t>
            </a:r>
            <a:endParaRPr lang="fr-FR" sz="3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4" name="Picture 2" descr="Résultat de recherche d'images pour &quot;étapes du rituel de l'initiation chérteinne des adultes&quot;">
            <a:extLst>
              <a:ext uri="{FF2B5EF4-FFF2-40B4-BE49-F238E27FC236}">
                <a16:creationId xmlns:a16="http://schemas.microsoft.com/office/drawing/2014/main" id="{0E875EA2-0F6E-4544-BFC8-2CCA9CD2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61" y="894522"/>
            <a:ext cx="4218609" cy="59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A652327-406C-4465-9D9B-6537AEC6A71F}"/>
              </a:ext>
            </a:extLst>
          </p:cNvPr>
          <p:cNvSpPr/>
          <p:nvPr/>
        </p:nvSpPr>
        <p:spPr>
          <a:xfrm>
            <a:off x="3938104" y="2067339"/>
            <a:ext cx="1972366" cy="887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66E858-1878-491A-A37C-498922C5B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23" y="4021315"/>
            <a:ext cx="6942675" cy="194216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BD6FFFF-B336-4F18-BD01-4980F83AA9B4}"/>
              </a:ext>
            </a:extLst>
          </p:cNvPr>
          <p:cNvSpPr/>
          <p:nvPr/>
        </p:nvSpPr>
        <p:spPr>
          <a:xfrm>
            <a:off x="6405249" y="2237117"/>
            <a:ext cx="1972366" cy="887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A2215E09-D372-407E-96DB-A3320DEAAE94}"/>
              </a:ext>
            </a:extLst>
          </p:cNvPr>
          <p:cNvSpPr/>
          <p:nvPr/>
        </p:nvSpPr>
        <p:spPr>
          <a:xfrm>
            <a:off x="5910470" y="2452782"/>
            <a:ext cx="494779" cy="443617"/>
          </a:xfrm>
          <a:prstGeom prst="chevron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7">
            <a:extLst>
              <a:ext uri="{FF2B5EF4-FFF2-40B4-BE49-F238E27FC236}">
                <a16:creationId xmlns:a16="http://schemas.microsoft.com/office/drawing/2014/main" id="{16646D85-E4EE-4B23-978E-A12E34F65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606" y="228698"/>
            <a:ext cx="11630505" cy="1645920"/>
          </a:xfrm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r>
              <a:rPr lang="fr-FR" sz="3600" b="1" dirty="0">
                <a:solidFill>
                  <a:schemeClr val="tx1"/>
                </a:solidFill>
                <a:latin typeface="Constantia" panose="02030602050306030303" pitchFamily="18" charset="0"/>
              </a:rPr>
              <a:t>Célébration de l’appel décisif et inscription du nom</a:t>
            </a:r>
            <a:endParaRPr lang="fr-FR" sz="3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2B3C54-EBF8-4D5C-8CCD-95D255093D11}"/>
              </a:ext>
            </a:extLst>
          </p:cNvPr>
          <p:cNvSpPr/>
          <p:nvPr/>
        </p:nvSpPr>
        <p:spPr>
          <a:xfrm>
            <a:off x="490331" y="1687763"/>
            <a:ext cx="10668000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b="1" u="sng" dirty="0">
              <a:solidFill>
                <a:srgbClr val="C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u="sng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Qualités requises pour être appelé 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Avoir une vie évangélique, au mieux conforme à l’Évangile. Le catéchumène doit d’être converti au Christ et vivre la charité.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Avoir reçu une catéchèse : une connaissance suffisante du mystère chrétien et une foi éclairée.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vie en Église : une participation croissante à la vie de la communauté chrétienne.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volonté explicite de recevoir les sacrements de l’initiation chrétienne. Cela suppose une familiarisation avec la vie liturgique et sacramentelle de l’Église.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Résultat de recherche d'images pour &quot;qualités logo&quot;">
            <a:extLst>
              <a:ext uri="{FF2B5EF4-FFF2-40B4-BE49-F238E27FC236}">
                <a16:creationId xmlns:a16="http://schemas.microsoft.com/office/drawing/2014/main" id="{B5CCA414-7D70-4429-9FF5-E2865D5FE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Résultat de recherche d'images pour &quot;qualités logo&quot;">
            <a:extLst>
              <a:ext uri="{FF2B5EF4-FFF2-40B4-BE49-F238E27FC236}">
                <a16:creationId xmlns:a16="http://schemas.microsoft.com/office/drawing/2014/main" id="{BD43CB19-B157-4AF1-8F0E-796B415B6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6990" y="1382962"/>
            <a:ext cx="1868557" cy="18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Résultat de recherche d'images pour &quot;qualités logo&quot;">
            <a:extLst>
              <a:ext uri="{FF2B5EF4-FFF2-40B4-BE49-F238E27FC236}">
                <a16:creationId xmlns:a16="http://schemas.microsoft.com/office/drawing/2014/main" id="{87F47C88-0063-4E8E-BFD9-02BCBB195A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e recherche d'images pour &quot;qualités logo&quot;">
            <a:extLst>
              <a:ext uri="{FF2B5EF4-FFF2-40B4-BE49-F238E27FC236}">
                <a16:creationId xmlns:a16="http://schemas.microsoft.com/office/drawing/2014/main" id="{86C0D1BE-05BD-4B05-9332-F087C30D14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4" descr="Résultat de recherche d'images pour &quot;qualités logo&quot;">
            <a:extLst>
              <a:ext uri="{FF2B5EF4-FFF2-40B4-BE49-F238E27FC236}">
                <a16:creationId xmlns:a16="http://schemas.microsoft.com/office/drawing/2014/main" id="{3AB2D71E-C88F-4ED7-B727-51E21D2A8D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E08262-9F3F-4802-B128-EE2E3996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164" y="835726"/>
            <a:ext cx="2494373" cy="18922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0FD18-21EE-4E71-B291-846EF712ED18}"/>
              </a:ext>
            </a:extLst>
          </p:cNvPr>
          <p:cNvSpPr/>
          <p:nvPr/>
        </p:nvSpPr>
        <p:spPr>
          <a:xfrm>
            <a:off x="669916" y="981105"/>
            <a:ext cx="5751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u="sng" cap="none" spc="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Étape décisive</a:t>
            </a:r>
          </a:p>
        </p:txBody>
      </p:sp>
    </p:spTree>
    <p:extLst>
      <p:ext uri="{BB962C8B-B14F-4D97-AF65-F5344CB8AC3E}">
        <p14:creationId xmlns:p14="http://schemas.microsoft.com/office/powerpoint/2010/main" val="231875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EDC9D825-707D-4E2F-89C9-C2671EF71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334" y="247658"/>
            <a:ext cx="10643483" cy="164592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</a:rPr>
              <a:t>Célébration de l’appel décisif et inscription du nom</a:t>
            </a:r>
            <a:endParaRPr lang="fr-F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1026" name="Picture 2" descr="Résultat de recherche d'images pour &quot;appel décisif image&quot;">
            <a:extLst>
              <a:ext uri="{FF2B5EF4-FFF2-40B4-BE49-F238E27FC236}">
                <a16:creationId xmlns:a16="http://schemas.microsoft.com/office/drawing/2014/main" id="{6B34961D-A237-43CD-9CDC-A5302CB7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7" y="1087530"/>
            <a:ext cx="5358020" cy="33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FA2A31B-A764-46C5-90B5-04F263654196}"/>
              </a:ext>
            </a:extLst>
          </p:cNvPr>
          <p:cNvSpPr txBox="1"/>
          <p:nvPr/>
        </p:nvSpPr>
        <p:spPr>
          <a:xfrm>
            <a:off x="2743200" y="4139319"/>
            <a:ext cx="33527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ET L’INSCRIPTION DU NOM 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475C5EB-F2F9-47CE-861E-BAF26001A6AC}"/>
              </a:ext>
            </a:extLst>
          </p:cNvPr>
          <p:cNvSpPr/>
          <p:nvPr/>
        </p:nvSpPr>
        <p:spPr>
          <a:xfrm>
            <a:off x="6337853" y="2246084"/>
            <a:ext cx="1351722" cy="526774"/>
          </a:xfrm>
          <a:prstGeom prst="right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57966-EA7B-4E24-AEEB-F7811A3F7F86}"/>
              </a:ext>
            </a:extLst>
          </p:cNvPr>
          <p:cNvSpPr/>
          <p:nvPr/>
        </p:nvSpPr>
        <p:spPr>
          <a:xfrm>
            <a:off x="6139060" y="2049952"/>
            <a:ext cx="58496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Appelés</a:t>
            </a:r>
          </a:p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Lucida Handwriting" panose="03010101010101010101" pitchFamily="66" charset="0"/>
              </a:rPr>
              <a:t>Nouveaux élus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6" name="Parchemin : vertical 5">
            <a:extLst>
              <a:ext uri="{FF2B5EF4-FFF2-40B4-BE49-F238E27FC236}">
                <a16:creationId xmlns:a16="http://schemas.microsoft.com/office/drawing/2014/main" id="{FDD4A32F-4B24-410D-A8AF-26E095053580}"/>
              </a:ext>
            </a:extLst>
          </p:cNvPr>
          <p:cNvSpPr/>
          <p:nvPr/>
        </p:nvSpPr>
        <p:spPr>
          <a:xfrm>
            <a:off x="6337853" y="3806395"/>
            <a:ext cx="4949073" cy="2102208"/>
          </a:xfrm>
          <a:prstGeom prst="verticalScroll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Aux sacrements de l’initiation chrétienne </a:t>
            </a:r>
          </a:p>
        </p:txBody>
      </p:sp>
    </p:spTree>
    <p:extLst>
      <p:ext uri="{BB962C8B-B14F-4D97-AF65-F5344CB8AC3E}">
        <p14:creationId xmlns:p14="http://schemas.microsoft.com/office/powerpoint/2010/main" val="4081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7">
            <a:extLst>
              <a:ext uri="{FF2B5EF4-FFF2-40B4-BE49-F238E27FC236}">
                <a16:creationId xmlns:a16="http://schemas.microsoft.com/office/drawing/2014/main" id="{75F51E5B-4AB7-48C9-80E1-4183959FE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469" y="297484"/>
            <a:ext cx="10822121" cy="164592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▐</a:t>
            </a:r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</a:rPr>
              <a:t>Célébration de l’appel décisif et inscription du nom</a:t>
            </a:r>
            <a:endParaRPr lang="fr-F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pic>
        <p:nvPicPr>
          <p:cNvPr id="10242" name="Picture 2" descr="Résultat de recherche d'images pour &quot;structure&quot;">
            <a:extLst>
              <a:ext uri="{FF2B5EF4-FFF2-40B4-BE49-F238E27FC236}">
                <a16:creationId xmlns:a16="http://schemas.microsoft.com/office/drawing/2014/main" id="{E33AED2C-F4D3-4987-A9AF-7F47A617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1025447"/>
            <a:ext cx="6696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FC155C-071C-4BC9-8897-320B102D8885}"/>
              </a:ext>
            </a:extLst>
          </p:cNvPr>
          <p:cNvSpPr/>
          <p:nvPr/>
        </p:nvSpPr>
        <p:spPr>
          <a:xfrm>
            <a:off x="265043" y="2930447"/>
            <a:ext cx="11529392" cy="354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L’appel nominal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*Présentation des catéchumènes à l’évêque par le délégué diocésain au 	catéchuménat.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*Ensuite, les catéchumènes seront appelés par l’évêque à se lever: </a:t>
            </a:r>
            <a:r>
              <a:rPr lang="fr-FR" sz="2400" b="1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Que 	ceux 	et 	celles qui sont appelés se lèvent 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*L’évêque invitera les parrains et les marraines à se lever puis il les interrogera 	sur les aptitudes des 	catéchumènes à recevoir les sacrements de l’initiation 	chrétienne.  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6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7">
            <a:extLst>
              <a:ext uri="{FF2B5EF4-FFF2-40B4-BE49-F238E27FC236}">
                <a16:creationId xmlns:a16="http://schemas.microsoft.com/office/drawing/2014/main" id="{AD5947BF-E6A2-40FE-A9DE-0CE4139F5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469" y="297484"/>
            <a:ext cx="10822121" cy="164592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▐</a:t>
            </a:r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</a:rPr>
              <a:t>Célébration de l’appel décisif et inscription du nom</a:t>
            </a:r>
            <a:endParaRPr lang="fr-F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877BD0-81EB-43DC-B1B5-82DC50BA3E7C}"/>
              </a:ext>
            </a:extLst>
          </p:cNvPr>
          <p:cNvSpPr/>
          <p:nvPr/>
        </p:nvSpPr>
        <p:spPr>
          <a:xfrm>
            <a:off x="402469" y="923132"/>
            <a:ext cx="11387062" cy="393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Interrogation, réponses des candidats et inscription des noms</a:t>
            </a:r>
            <a:endParaRPr lang="fr-FR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L’évêque s’adressera à vous catéchumènes. Il vous demandera si vous voulez recevoir les sacrements : </a:t>
            </a:r>
            <a:r>
              <a:rPr lang="fr-FR" sz="2400" b="1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Voulez-vous être initiés par les sacrements du Christ : le baptême, la confirmation et l’eucharistie ? 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répondrez tous : </a:t>
            </a:r>
            <a:r>
              <a:rPr lang="fr-FR" sz="2400" b="1" i="1" u="sng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Nous le voulons »</a:t>
            </a:r>
            <a:r>
              <a:rPr lang="fr-FR" sz="2400" b="1" i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(n°141 du </a:t>
            </a:r>
            <a:r>
              <a:rPr lang="fr-FR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fr-FR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serez alors conviés à signer le registre diocésain sur lequel seront inscrits vos noms. Vos parrains et marraines signeront également le registre. L’évêque vous invitera à cette démarche en ces termes : </a:t>
            </a:r>
            <a:r>
              <a:rPr lang="fr-FR" sz="2400" b="1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Je vous invite alors à donner votre nom, pour avoir part aux sacrements de Pâques »</a:t>
            </a:r>
            <a:r>
              <a:rPr lang="fr-FR" sz="2400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(n°141 du </a:t>
            </a:r>
            <a:r>
              <a:rPr lang="fr-FR" i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fr-FR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Résultat de recherche d'images pour &quot;siganture&quot;">
            <a:extLst>
              <a:ext uri="{FF2B5EF4-FFF2-40B4-BE49-F238E27FC236}">
                <a16:creationId xmlns:a16="http://schemas.microsoft.com/office/drawing/2014/main" id="{2DD6E967-25D7-48C7-AFA4-7E64A218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6" y="4862287"/>
            <a:ext cx="4001329" cy="1974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C9E45-7FD0-5ECB-D4AA-F7B67D6ED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7">
            <a:extLst>
              <a:ext uri="{FF2B5EF4-FFF2-40B4-BE49-F238E27FC236}">
                <a16:creationId xmlns:a16="http://schemas.microsoft.com/office/drawing/2014/main" id="{22C045A8-4D8B-D133-A068-07AEFACC1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469" y="297484"/>
            <a:ext cx="10822121" cy="164592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▐</a:t>
            </a:r>
            <a:r>
              <a:rPr lang="fr-FR" b="1" dirty="0">
                <a:solidFill>
                  <a:schemeClr val="tx1"/>
                </a:solidFill>
                <a:latin typeface="Constantia" panose="02030602050306030303" pitchFamily="18" charset="0"/>
              </a:rPr>
              <a:t>Célébration de l’appel décisif et inscription du nom</a:t>
            </a:r>
            <a:endParaRPr lang="fr-FR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900138-85FD-4981-4706-264196786972}"/>
              </a:ext>
            </a:extLst>
          </p:cNvPr>
          <p:cNvSpPr/>
          <p:nvPr/>
        </p:nvSpPr>
        <p:spPr>
          <a:xfrm>
            <a:off x="402469" y="923132"/>
            <a:ext cx="11387062" cy="136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C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Remise de l’écharpe violette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signe de votre nouvelle condition, l’évêque vous remettra une écharpe violette en vous disant un mot fraternel.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25AA52-0DD5-2C5D-6B59-77B756A2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124" y="2427458"/>
            <a:ext cx="6437272" cy="42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62633"/>
      </p:ext>
    </p:extLst>
  </p:cSld>
  <p:clrMapOvr>
    <a:masterClrMapping/>
  </p:clrMapOvr>
</p:sld>
</file>

<file path=ppt/theme/theme1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TM03457491[[fn=Métropolitain]]</Template>
  <TotalTime>353</TotalTime>
  <Words>527</Words>
  <Application>Microsoft Office PowerPoint</Application>
  <PresentationFormat>Grand écran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Schoolbook</vt:lpstr>
      <vt:lpstr>Constantia</vt:lpstr>
      <vt:lpstr>Kristen ITC</vt:lpstr>
      <vt:lpstr>Lucida Handwriting</vt:lpstr>
      <vt:lpstr>Symbol</vt:lpstr>
      <vt:lpstr>Times New Roman</vt:lpstr>
      <vt:lpstr>Métropolitain</vt:lpstr>
      <vt:lpstr>Service Diocésain du Catéchuménat Maison diocésaine 36 rue de Paris BP 10055 97461 Saint-Denis cedex.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pere  rodolphe</dc:creator>
  <cp:lastModifiedBy>Rodolphe Emard</cp:lastModifiedBy>
  <cp:revision>52</cp:revision>
  <dcterms:created xsi:type="dcterms:W3CDTF">2020-02-22T16:21:54Z</dcterms:created>
  <dcterms:modified xsi:type="dcterms:W3CDTF">2026-01-07T12:15:22Z</dcterms:modified>
</cp:coreProperties>
</file>