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9"/>
  </p:notesMasterIdLst>
  <p:sldIdLst>
    <p:sldId id="256" r:id="rId2"/>
    <p:sldId id="283" r:id="rId3"/>
    <p:sldId id="261" r:id="rId4"/>
    <p:sldId id="272" r:id="rId5"/>
    <p:sldId id="285" r:id="rId6"/>
    <p:sldId id="286"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627"/>
  </p:normalViewPr>
  <p:slideViewPr>
    <p:cSldViewPr snapToGrid="0">
      <p:cViewPr varScale="1">
        <p:scale>
          <a:sx n="73" d="100"/>
          <a:sy n="73" d="100"/>
        </p:scale>
        <p:origin x="86" y="9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2B1DEB-C41F-0649-A7BF-DB0FF6338713}" type="datetimeFigureOut">
              <a:rPr lang="fr-FR" smtClean="0"/>
              <a:t>11/09/2024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266822-50C3-EC42-8F04-CED7D51BB0C0}" type="slidenum">
              <a:rPr lang="fr-FR" smtClean="0"/>
              <a:t>‹N°›</a:t>
            </a:fld>
            <a:endParaRPr lang="fr-FR"/>
          </a:p>
        </p:txBody>
      </p:sp>
    </p:spTree>
    <p:extLst>
      <p:ext uri="{BB962C8B-B14F-4D97-AF65-F5344CB8AC3E}">
        <p14:creationId xmlns:p14="http://schemas.microsoft.com/office/powerpoint/2010/main" val="1585060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2266822-50C3-EC42-8F04-CED7D51BB0C0}" type="slidenum">
              <a:rPr lang="fr-FR" smtClean="0"/>
              <a:t>2</a:t>
            </a:fld>
            <a:endParaRPr lang="fr-FR"/>
          </a:p>
        </p:txBody>
      </p:sp>
    </p:spTree>
    <p:extLst>
      <p:ext uri="{BB962C8B-B14F-4D97-AF65-F5344CB8AC3E}">
        <p14:creationId xmlns:p14="http://schemas.microsoft.com/office/powerpoint/2010/main" val="1193795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876258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354743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5232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392084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30990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792256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2356845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794589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890677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275256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34507604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655914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389565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492665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smtClean="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a:t>
            </a:fld>
            <a:endParaRPr lang="en-US" dirty="0"/>
          </a:p>
        </p:txBody>
      </p:sp>
    </p:spTree>
    <p:extLst>
      <p:ext uri="{BB962C8B-B14F-4D97-AF65-F5344CB8AC3E}">
        <p14:creationId xmlns:p14="http://schemas.microsoft.com/office/powerpoint/2010/main" val="13173399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9/11/2024</a:t>
            </a:fld>
            <a:endParaRPr lang="en-US" dirty="0"/>
          </a:p>
        </p:txBody>
      </p:sp>
    </p:spTree>
    <p:extLst>
      <p:ext uri="{BB962C8B-B14F-4D97-AF65-F5344CB8AC3E}">
        <p14:creationId xmlns:p14="http://schemas.microsoft.com/office/powerpoint/2010/main" val="30225733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6833386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cdpj.lareunion974@gmail.co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E5E18A-B1AE-22C4-E5AF-F54738133986}"/>
              </a:ext>
            </a:extLst>
          </p:cNvPr>
          <p:cNvSpPr>
            <a:spLocks noGrp="1"/>
          </p:cNvSpPr>
          <p:nvPr>
            <p:ph type="ctrTitle"/>
          </p:nvPr>
        </p:nvSpPr>
        <p:spPr>
          <a:xfrm>
            <a:off x="4974337" y="1265314"/>
            <a:ext cx="4299666" cy="3249131"/>
          </a:xfrm>
        </p:spPr>
        <p:txBody>
          <a:bodyPr>
            <a:normAutofit/>
          </a:bodyPr>
          <a:lstStyle/>
          <a:p>
            <a:pPr algn="l"/>
            <a:r>
              <a:rPr lang="fr-FR" dirty="0">
                <a:solidFill>
                  <a:schemeClr val="tx1"/>
                </a:solidFill>
              </a:rPr>
              <a:t>CDPJ</a:t>
            </a:r>
          </a:p>
        </p:txBody>
      </p:sp>
      <p:sp>
        <p:nvSpPr>
          <p:cNvPr id="3" name="Sous-titre 2">
            <a:extLst>
              <a:ext uri="{FF2B5EF4-FFF2-40B4-BE49-F238E27FC236}">
                <a16:creationId xmlns:a16="http://schemas.microsoft.com/office/drawing/2014/main" id="{CFA942D8-0DFF-2668-4F28-50000024E555}"/>
              </a:ext>
            </a:extLst>
          </p:cNvPr>
          <p:cNvSpPr>
            <a:spLocks noGrp="1"/>
          </p:cNvSpPr>
          <p:nvPr>
            <p:ph type="subTitle" idx="1"/>
          </p:nvPr>
        </p:nvSpPr>
        <p:spPr>
          <a:xfrm>
            <a:off x="4974336" y="4514446"/>
            <a:ext cx="4619708" cy="871042"/>
          </a:xfrm>
        </p:spPr>
        <p:txBody>
          <a:bodyPr>
            <a:noAutofit/>
          </a:bodyPr>
          <a:lstStyle/>
          <a:p>
            <a:pPr algn="l"/>
            <a:r>
              <a:rPr lang="fr-FR" sz="2800" dirty="0">
                <a:solidFill>
                  <a:srgbClr val="C00000"/>
                </a:solidFill>
              </a:rPr>
              <a:t>Présentation – Quartier Français, 25 août 2024.</a:t>
            </a:r>
          </a:p>
        </p:txBody>
      </p:sp>
      <p:sp>
        <p:nvSpPr>
          <p:cNvPr id="10" name="Isosceles Triangle 9">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pic>
        <p:nvPicPr>
          <p:cNvPr id="5" name="Image 4" descr="Une image contenant oiseau, Emblème, logo, texte&#10;&#10;Description générée automatiquement">
            <a:extLst>
              <a:ext uri="{FF2B5EF4-FFF2-40B4-BE49-F238E27FC236}">
                <a16:creationId xmlns:a16="http://schemas.microsoft.com/office/drawing/2014/main" id="{7610F658-D5C0-2729-F404-901A96FCE777}"/>
              </a:ext>
            </a:extLst>
          </p:cNvPr>
          <p:cNvPicPr>
            <a:picLocks noChangeAspect="1"/>
          </p:cNvPicPr>
          <p:nvPr/>
        </p:nvPicPr>
        <p:blipFill>
          <a:blip r:embed="rId2"/>
          <a:stretch>
            <a:fillRect/>
          </a:stretch>
        </p:blipFill>
        <p:spPr>
          <a:xfrm>
            <a:off x="888604" y="1550139"/>
            <a:ext cx="3765692" cy="3765692"/>
          </a:xfrm>
          <a:prstGeom prst="rect">
            <a:avLst/>
          </a:prstGeom>
        </p:spPr>
      </p:pic>
    </p:spTree>
    <p:extLst>
      <p:ext uri="{BB962C8B-B14F-4D97-AF65-F5344CB8AC3E}">
        <p14:creationId xmlns:p14="http://schemas.microsoft.com/office/powerpoint/2010/main" val="11130869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E5E18A-B1AE-22C4-E5AF-F54738133986}"/>
              </a:ext>
            </a:extLst>
          </p:cNvPr>
          <p:cNvSpPr>
            <a:spLocks noGrp="1"/>
          </p:cNvSpPr>
          <p:nvPr>
            <p:ph type="ctrTitle"/>
          </p:nvPr>
        </p:nvSpPr>
        <p:spPr>
          <a:xfrm>
            <a:off x="3218198" y="609600"/>
            <a:ext cx="4486469" cy="783533"/>
          </a:xfrm>
        </p:spPr>
        <p:txBody>
          <a:bodyPr>
            <a:normAutofit/>
          </a:bodyPr>
          <a:lstStyle/>
          <a:p>
            <a:pPr algn="l"/>
            <a:r>
              <a:rPr lang="fr-FR" sz="3600" dirty="0">
                <a:solidFill>
                  <a:srgbClr val="002060"/>
                </a:solidFill>
              </a:rPr>
              <a:t>La CDPJ c’est quoi ? </a:t>
            </a:r>
          </a:p>
        </p:txBody>
      </p:sp>
      <p:sp>
        <p:nvSpPr>
          <p:cNvPr id="3" name="Sous-titre 2">
            <a:extLst>
              <a:ext uri="{FF2B5EF4-FFF2-40B4-BE49-F238E27FC236}">
                <a16:creationId xmlns:a16="http://schemas.microsoft.com/office/drawing/2014/main" id="{CFA942D8-0DFF-2668-4F28-50000024E555}"/>
              </a:ext>
            </a:extLst>
          </p:cNvPr>
          <p:cNvSpPr>
            <a:spLocks noGrp="1"/>
          </p:cNvSpPr>
          <p:nvPr>
            <p:ph type="subTitle" idx="1"/>
          </p:nvPr>
        </p:nvSpPr>
        <p:spPr>
          <a:xfrm>
            <a:off x="2946369" y="1775728"/>
            <a:ext cx="6790298" cy="1653272"/>
          </a:xfrm>
        </p:spPr>
        <p:txBody>
          <a:bodyPr>
            <a:noAutofit/>
          </a:bodyPr>
          <a:lstStyle/>
          <a:p>
            <a:pPr algn="l"/>
            <a:r>
              <a:rPr lang="fr-FR" sz="3200" dirty="0">
                <a:solidFill>
                  <a:srgbClr val="C00000"/>
                </a:solidFill>
              </a:rPr>
              <a:t>Commission Diocésaine de la Pastorale des Jeunes </a:t>
            </a:r>
            <a:r>
              <a:rPr lang="fr-FR" sz="3200" dirty="0">
                <a:solidFill>
                  <a:schemeClr val="tx1"/>
                </a:solidFill>
              </a:rPr>
              <a:t>est une commission appartenant au diocèse de La Réunion créé en 1993, son </a:t>
            </a:r>
            <a:r>
              <a:rPr lang="fr-FR" sz="3200" dirty="0" err="1">
                <a:solidFill>
                  <a:schemeClr val="tx1"/>
                </a:solidFill>
              </a:rPr>
              <a:t>coordonateur</a:t>
            </a:r>
            <a:r>
              <a:rPr lang="fr-FR" sz="3200" dirty="0">
                <a:solidFill>
                  <a:schemeClr val="tx1"/>
                </a:solidFill>
              </a:rPr>
              <a:t> reçoit sa mission de l’Évêque. La CDPJ coordonne l’ensemble des groupes et mouvements de jeunes chrétiens catholiques de  l’île. </a:t>
            </a:r>
          </a:p>
        </p:txBody>
      </p:sp>
      <p:pic>
        <p:nvPicPr>
          <p:cNvPr id="5" name="Image 4" descr="Une image contenant oiseau, Emblème, logo, texte&#10;&#10;Description générée automatiquement">
            <a:extLst>
              <a:ext uri="{FF2B5EF4-FFF2-40B4-BE49-F238E27FC236}">
                <a16:creationId xmlns:a16="http://schemas.microsoft.com/office/drawing/2014/main" id="{7610F658-D5C0-2729-F404-901A96FCE777}"/>
              </a:ext>
            </a:extLst>
          </p:cNvPr>
          <p:cNvPicPr>
            <a:picLocks noChangeAspect="1"/>
          </p:cNvPicPr>
          <p:nvPr/>
        </p:nvPicPr>
        <p:blipFill>
          <a:blip r:embed="rId3"/>
          <a:stretch>
            <a:fillRect/>
          </a:stretch>
        </p:blipFill>
        <p:spPr>
          <a:xfrm>
            <a:off x="839685" y="4266829"/>
            <a:ext cx="1939703" cy="1939703"/>
          </a:xfrm>
          <a:prstGeom prst="rect">
            <a:avLst/>
          </a:prstGeom>
        </p:spPr>
      </p:pic>
      <p:pic>
        <p:nvPicPr>
          <p:cNvPr id="6" name="Image 5">
            <a:extLst>
              <a:ext uri="{FF2B5EF4-FFF2-40B4-BE49-F238E27FC236}">
                <a16:creationId xmlns:a16="http://schemas.microsoft.com/office/drawing/2014/main" id="{846401C6-FAE2-9D39-FE31-C380B3C2D11E}"/>
              </a:ext>
            </a:extLst>
          </p:cNvPr>
          <p:cNvPicPr>
            <a:picLocks noChangeAspect="1"/>
          </p:cNvPicPr>
          <p:nvPr/>
        </p:nvPicPr>
        <p:blipFill>
          <a:blip r:embed="rId4"/>
          <a:stretch>
            <a:fillRect/>
          </a:stretch>
        </p:blipFill>
        <p:spPr>
          <a:xfrm>
            <a:off x="791860" y="2121452"/>
            <a:ext cx="1916935" cy="1916935"/>
          </a:xfrm>
          <a:prstGeom prst="rect">
            <a:avLst/>
          </a:prstGeom>
        </p:spPr>
      </p:pic>
    </p:spTree>
    <p:extLst>
      <p:ext uri="{BB962C8B-B14F-4D97-AF65-F5344CB8AC3E}">
        <p14:creationId xmlns:p14="http://schemas.microsoft.com/office/powerpoint/2010/main" val="40735617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DBB918-673C-C071-DC0D-0B5D953FE3F2}"/>
              </a:ext>
            </a:extLst>
          </p:cNvPr>
          <p:cNvSpPr>
            <a:spLocks noGrp="1"/>
          </p:cNvSpPr>
          <p:nvPr>
            <p:ph type="title"/>
          </p:nvPr>
        </p:nvSpPr>
        <p:spPr>
          <a:xfrm>
            <a:off x="518852" y="533341"/>
            <a:ext cx="8596668" cy="1965876"/>
          </a:xfrm>
        </p:spPr>
        <p:txBody>
          <a:bodyPr>
            <a:normAutofit/>
          </a:bodyPr>
          <a:lstStyle/>
          <a:p>
            <a:pPr>
              <a:lnSpc>
                <a:spcPct val="115000"/>
              </a:lnSpc>
              <a:spcAft>
                <a:spcPts val="800"/>
              </a:spcAft>
            </a:pPr>
            <a:r>
              <a:rPr lang="fr-FR" sz="3200"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t>Une pastorale des jeunes ? Kosa i lé ? </a:t>
            </a:r>
            <a:br>
              <a:rPr lang="fr-FR" sz="18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3" name="Titre 1">
            <a:extLst>
              <a:ext uri="{FF2B5EF4-FFF2-40B4-BE49-F238E27FC236}">
                <a16:creationId xmlns:a16="http://schemas.microsoft.com/office/drawing/2014/main" id="{538BF2F7-D8BB-CDB0-49C6-F32D52F1E63F}"/>
              </a:ext>
            </a:extLst>
          </p:cNvPr>
          <p:cNvSpPr txBox="1">
            <a:spLocks/>
          </p:cNvSpPr>
          <p:nvPr/>
        </p:nvSpPr>
        <p:spPr>
          <a:xfrm>
            <a:off x="623454" y="3255818"/>
            <a:ext cx="8740888" cy="3602182"/>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100" i="1" kern="100" dirty="0">
                <a:solidFill>
                  <a:schemeClr val="accent6">
                    <a:lumMod val="75000"/>
                  </a:schemeClr>
                </a:solidFill>
                <a:latin typeface="Aptos" panose="020B0004020202020204" pitchFamily="34" charset="0"/>
                <a:ea typeface="Aptos" panose="020B0004020202020204" pitchFamily="34" charset="0"/>
                <a:cs typeface="Times New Roman" panose="02020603050405020304" pitchFamily="18" charset="0"/>
              </a:rPr>
              <a:t>Définition du Pape François : </a:t>
            </a:r>
            <a:br>
              <a:rPr lang="fr-FR" sz="2100" i="1" kern="100" dirty="0">
                <a:solidFill>
                  <a:schemeClr val="accent6">
                    <a:lumMod val="75000"/>
                  </a:schemeClr>
                </a:solidFill>
                <a:latin typeface="Aptos" panose="020B0004020202020204" pitchFamily="34" charset="0"/>
                <a:ea typeface="Aptos" panose="020B0004020202020204" pitchFamily="34" charset="0"/>
                <a:cs typeface="Times New Roman" panose="02020603050405020304" pitchFamily="18" charset="0"/>
              </a:rPr>
            </a:br>
            <a:r>
              <a:rPr lang="fr-FR" sz="21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Tout plan de la pastorale des jeunes doit intégrer clairement des ressources et des moyens variés pour aider les jeunes à grandir dans la fraternité, à vivre en frère, à s’entraider mutuellement, à créer une communauté, à servir les autres, à être proches des pauvres. » Christus </a:t>
            </a:r>
            <a:r>
              <a:rPr lang="fr-FR" sz="2100" i="1"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Vivit</a:t>
            </a:r>
            <a:r>
              <a:rPr lang="fr-FR" sz="21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 215 </a:t>
            </a:r>
            <a:br>
              <a:rPr lang="fr-FR" sz="2700" kern="100" dirty="0">
                <a:solidFill>
                  <a:srgbClr val="002060"/>
                </a:solidFill>
                <a:latin typeface="Aptos" panose="020B0004020202020204" pitchFamily="34" charset="0"/>
                <a:ea typeface="Aptos" panose="020B0004020202020204" pitchFamily="34" charset="0"/>
                <a:cs typeface="Times New Roman" panose="02020603050405020304" pitchFamily="18" charset="0"/>
              </a:rPr>
            </a:br>
            <a:br>
              <a:rPr lang="fr-FR" sz="2400" kern="100" dirty="0">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4" name="Titre 1">
            <a:extLst>
              <a:ext uri="{FF2B5EF4-FFF2-40B4-BE49-F238E27FC236}">
                <a16:creationId xmlns:a16="http://schemas.microsoft.com/office/drawing/2014/main" id="{5727881B-7A3B-34AB-5F8B-4B35D2B802DC}"/>
              </a:ext>
            </a:extLst>
          </p:cNvPr>
          <p:cNvSpPr txBox="1">
            <a:spLocks/>
          </p:cNvSpPr>
          <p:nvPr/>
        </p:nvSpPr>
        <p:spPr>
          <a:xfrm>
            <a:off x="518852" y="279340"/>
            <a:ext cx="8845490" cy="4050793"/>
          </a:xfrm>
          <a:prstGeom prst="rect">
            <a:avLst/>
          </a:prstGeom>
        </p:spPr>
        <p:txBody>
          <a:bodyPr vert="horz" lIns="91440" tIns="45720" rIns="91440" bIns="45720" rtlCol="0" anchor="b">
            <a:normAutofit fontScale="75000" lnSpcReduction="20000"/>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60000"/>
              </a:lnSpc>
            </a:pPr>
            <a:br>
              <a:rPr lang="fr-FR"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br>
            <a:br>
              <a:rPr lang="fr-FR"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br>
            <a:r>
              <a:rPr lang="fr-FR" sz="2500" b="1" kern="100" dirty="0">
                <a:solidFill>
                  <a:srgbClr val="002060"/>
                </a:solidFill>
                <a:latin typeface="Aptos" panose="020B0004020202020204" pitchFamily="34" charset="0"/>
                <a:ea typeface="Aptos" panose="020B0004020202020204" pitchFamily="34" charset="0"/>
                <a:cs typeface="Times New Roman" panose="02020603050405020304" pitchFamily="18" charset="0"/>
              </a:rPr>
              <a:t>Une pastorale des jeunes est un groupe de jeunes qui s’engage au service de l’Église. Ce groupe est à destination des jeunes de 12 – 30 ans. C’est un espace qui permet aux jeunes de s’exprimer, un lieu où ils peuvent recevoir une formation mais aussi partager leurs témoignages de vie. Ensemble, le groupe peut célébrer, chanter, vivre l’expérience de moments fraternels avec Dieu. </a:t>
            </a:r>
            <a:br>
              <a:rPr lang="fr-FR" sz="2500" kern="100" dirty="0">
                <a:solidFill>
                  <a:srgbClr val="002060"/>
                </a:solidFill>
                <a:latin typeface="Aptos" panose="020B0004020202020204" pitchFamily="34" charset="0"/>
                <a:ea typeface="Aptos" panose="020B0004020202020204" pitchFamily="34" charset="0"/>
                <a:cs typeface="Times New Roman" panose="02020603050405020304" pitchFamily="18" charset="0"/>
              </a:rPr>
            </a:br>
            <a:endParaRPr lang="fr-FR" sz="2500" dirty="0">
              <a:solidFill>
                <a:srgbClr val="002060"/>
              </a:solidFill>
            </a:endParaRPr>
          </a:p>
        </p:txBody>
      </p:sp>
    </p:spTree>
    <p:extLst>
      <p:ext uri="{BB962C8B-B14F-4D97-AF65-F5344CB8AC3E}">
        <p14:creationId xmlns:p14="http://schemas.microsoft.com/office/powerpoint/2010/main" val="6064295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D27D5-D829-6E6A-36C4-860669BD6358}"/>
              </a:ext>
            </a:extLst>
          </p:cNvPr>
          <p:cNvSpPr>
            <a:spLocks noGrp="1"/>
          </p:cNvSpPr>
          <p:nvPr>
            <p:ph type="title"/>
          </p:nvPr>
        </p:nvSpPr>
        <p:spPr>
          <a:xfrm>
            <a:off x="454120" y="917774"/>
            <a:ext cx="8894619" cy="6247720"/>
          </a:xfrm>
        </p:spPr>
        <p:txBody>
          <a:bodyPr>
            <a:normAutofit fontScale="90000"/>
          </a:bodyPr>
          <a:lstStyle/>
          <a:p>
            <a:pPr algn="ctr"/>
            <a:br>
              <a:rPr lang="fr-FR" sz="4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4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4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t>Une pastorale des jeunes réunit et crée des évènements, des manifestations pour les jeunes autour de 5 piliers : </a:t>
            </a:r>
            <a:br>
              <a:rPr lang="fr-FR" sz="24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4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4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1° Prière   </a:t>
            </a: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2°  Fraternité </a:t>
            </a: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3° Formation </a:t>
            </a: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4° Service </a:t>
            </a: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5° Évangélisation</a:t>
            </a: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7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400" kern="100" dirty="0">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3" name="Espace réservé du texte 2">
            <a:extLst>
              <a:ext uri="{FF2B5EF4-FFF2-40B4-BE49-F238E27FC236}">
                <a16:creationId xmlns:a16="http://schemas.microsoft.com/office/drawing/2014/main" id="{2D49B390-F9C4-E205-0D24-860C7553A89C}"/>
              </a:ext>
            </a:extLst>
          </p:cNvPr>
          <p:cNvSpPr>
            <a:spLocks noGrp="1"/>
          </p:cNvSpPr>
          <p:nvPr>
            <p:ph type="body" idx="1"/>
          </p:nvPr>
        </p:nvSpPr>
        <p:spPr>
          <a:xfrm>
            <a:off x="677335" y="4877909"/>
            <a:ext cx="9685865" cy="1826580"/>
          </a:xfrm>
        </p:spPr>
        <p:txBody>
          <a:bodyPr>
            <a:normAutofit/>
          </a:bodyPr>
          <a:lstStyle/>
          <a:p>
            <a:pPr>
              <a:lnSpc>
                <a:spcPct val="115000"/>
              </a:lnSpc>
              <a:spcAft>
                <a:spcPts val="800"/>
              </a:spcAft>
            </a:pPr>
            <a:r>
              <a:rPr lang="fr-FR" sz="1800" b="1"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t> </a:t>
            </a:r>
            <a:endParaRPr lang="fr-FR" dirty="0"/>
          </a:p>
        </p:txBody>
      </p:sp>
      <p:sp>
        <p:nvSpPr>
          <p:cNvPr id="4" name="ZoneTexte 3">
            <a:extLst>
              <a:ext uri="{FF2B5EF4-FFF2-40B4-BE49-F238E27FC236}">
                <a16:creationId xmlns:a16="http://schemas.microsoft.com/office/drawing/2014/main" id="{CB9A5448-02F9-9E0F-D81A-EAB955D81181}"/>
              </a:ext>
            </a:extLst>
          </p:cNvPr>
          <p:cNvSpPr txBox="1"/>
          <p:nvPr/>
        </p:nvSpPr>
        <p:spPr>
          <a:xfrm>
            <a:off x="6930189" y="5293895"/>
            <a:ext cx="184731" cy="646331"/>
          </a:xfrm>
          <a:prstGeom prst="rect">
            <a:avLst/>
          </a:prstGeom>
          <a:noFill/>
        </p:spPr>
        <p:txBody>
          <a:bodyPr wrap="none" rtlCol="0">
            <a:spAutoFit/>
          </a:bodyPr>
          <a:lstStyle/>
          <a:p>
            <a:endParaRPr lang="fr-FR" dirty="0"/>
          </a:p>
          <a:p>
            <a:endParaRPr lang="fr-FR" dirty="0"/>
          </a:p>
        </p:txBody>
      </p:sp>
      <p:sp>
        <p:nvSpPr>
          <p:cNvPr id="5" name="Titre 1">
            <a:extLst>
              <a:ext uri="{FF2B5EF4-FFF2-40B4-BE49-F238E27FC236}">
                <a16:creationId xmlns:a16="http://schemas.microsoft.com/office/drawing/2014/main" id="{7E325BED-D05F-7971-D72F-302E64072ECE}"/>
              </a:ext>
            </a:extLst>
          </p:cNvPr>
          <p:cNvSpPr txBox="1">
            <a:spLocks/>
          </p:cNvSpPr>
          <p:nvPr/>
        </p:nvSpPr>
        <p:spPr>
          <a:xfrm>
            <a:off x="677335" y="3107267"/>
            <a:ext cx="7954047" cy="4050793"/>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br>
              <a:rPr lang="fr-FR"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br>
            <a:br>
              <a:rPr lang="fr-FR" b="1" kern="100" dirty="0">
                <a:solidFill>
                  <a:srgbClr val="C00000"/>
                </a:solidFill>
                <a:latin typeface="Aptos" panose="020B0004020202020204" pitchFamily="34" charset="0"/>
                <a:ea typeface="Aptos" panose="020B0004020202020204" pitchFamily="34" charset="0"/>
                <a:cs typeface="Times New Roman" panose="02020603050405020304" pitchFamily="18" charset="0"/>
              </a:rPr>
            </a:br>
            <a:r>
              <a:rPr lang="fr-FR" sz="1800"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Attention ce n’est pas un club de vacances, les moments fraternels sont présents tout en aidant à grandir dans la Foi. </a:t>
            </a:r>
            <a:br>
              <a:rPr lang="fr-F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br>
            <a:br>
              <a:rPr lang="fr-FR" sz="2400" kern="100" dirty="0">
                <a:latin typeface="Aptos" panose="020B0004020202020204" pitchFamily="34" charset="0"/>
                <a:ea typeface="Aptos" panose="020B0004020202020204" pitchFamily="34" charset="0"/>
                <a:cs typeface="Times New Roman" panose="02020603050405020304" pitchFamily="18" charset="0"/>
              </a:rPr>
            </a:br>
            <a:endParaRPr lang="fr-FR" dirty="0"/>
          </a:p>
        </p:txBody>
      </p:sp>
    </p:spTree>
    <p:extLst>
      <p:ext uri="{BB962C8B-B14F-4D97-AF65-F5344CB8AC3E}">
        <p14:creationId xmlns:p14="http://schemas.microsoft.com/office/powerpoint/2010/main" val="21148819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E5E18A-B1AE-22C4-E5AF-F54738133986}"/>
              </a:ext>
            </a:extLst>
          </p:cNvPr>
          <p:cNvSpPr>
            <a:spLocks noGrp="1"/>
          </p:cNvSpPr>
          <p:nvPr>
            <p:ph type="ctrTitle"/>
          </p:nvPr>
        </p:nvSpPr>
        <p:spPr>
          <a:xfrm>
            <a:off x="552893" y="-235886"/>
            <a:ext cx="9718157" cy="1135898"/>
          </a:xfrm>
        </p:spPr>
        <p:txBody>
          <a:bodyPr>
            <a:normAutofit/>
          </a:bodyPr>
          <a:lstStyle/>
          <a:p>
            <a:pPr algn="ctr"/>
            <a:r>
              <a:rPr lang="fr-FR" sz="3200" b="1" dirty="0">
                <a:solidFill>
                  <a:srgbClr val="002060"/>
                </a:solidFill>
              </a:rPr>
              <a:t>La CDPJ se structure en plusieurs piliers : </a:t>
            </a:r>
          </a:p>
        </p:txBody>
      </p:sp>
      <p:sp>
        <p:nvSpPr>
          <p:cNvPr id="3" name="Sous-titre 2">
            <a:extLst>
              <a:ext uri="{FF2B5EF4-FFF2-40B4-BE49-F238E27FC236}">
                <a16:creationId xmlns:a16="http://schemas.microsoft.com/office/drawing/2014/main" id="{CFA942D8-0DFF-2668-4F28-50000024E555}"/>
              </a:ext>
            </a:extLst>
          </p:cNvPr>
          <p:cNvSpPr>
            <a:spLocks noGrp="1"/>
          </p:cNvSpPr>
          <p:nvPr>
            <p:ph type="subTitle" idx="1"/>
          </p:nvPr>
        </p:nvSpPr>
        <p:spPr>
          <a:xfrm>
            <a:off x="849433" y="1202264"/>
            <a:ext cx="9125075" cy="962241"/>
          </a:xfrm>
        </p:spPr>
        <p:txBody>
          <a:bodyPr>
            <a:noAutofit/>
          </a:bodyPr>
          <a:lstStyle/>
          <a:p>
            <a:pPr algn="l"/>
            <a:r>
              <a:rPr lang="fr-FR" sz="2400" dirty="0">
                <a:solidFill>
                  <a:srgbClr val="C00000"/>
                </a:solidFill>
              </a:rPr>
              <a:t>- Le coordonnateur de la CDPJ : </a:t>
            </a:r>
            <a:r>
              <a:rPr lang="fr-FR" sz="2400" dirty="0">
                <a:solidFill>
                  <a:schemeClr val="tx1"/>
                </a:solidFill>
              </a:rPr>
              <a:t>Le Père David AHO, diocésain. </a:t>
            </a:r>
          </a:p>
          <a:p>
            <a:pPr algn="l"/>
            <a:r>
              <a:rPr lang="fr-FR" sz="2400" dirty="0">
                <a:solidFill>
                  <a:srgbClr val="C00000"/>
                </a:solidFill>
              </a:rPr>
              <a:t>- Prêtres membres de la CDPJ :</a:t>
            </a:r>
            <a:r>
              <a:rPr lang="fr-FR" sz="2400" dirty="0">
                <a:solidFill>
                  <a:schemeClr val="tx1"/>
                </a:solidFill>
              </a:rPr>
              <a:t> Père Charles Antoine Durand, Fraternité Missionnaire saint Jean - Paul II, Père Alexandre Law – Wan, diocésain (accompagnateur d’Église 2.0). </a:t>
            </a:r>
          </a:p>
          <a:p>
            <a:pPr algn="l"/>
            <a:r>
              <a:rPr lang="fr-FR" sz="2400" dirty="0">
                <a:solidFill>
                  <a:srgbClr val="C00000"/>
                </a:solidFill>
              </a:rPr>
              <a:t>- Animation : </a:t>
            </a:r>
            <a:r>
              <a:rPr lang="fr-FR" sz="2400" dirty="0">
                <a:solidFill>
                  <a:schemeClr val="tx1"/>
                </a:solidFill>
              </a:rPr>
              <a:t>Laurent Nicolas</a:t>
            </a:r>
          </a:p>
          <a:p>
            <a:pPr algn="l"/>
            <a:r>
              <a:rPr lang="fr-FR" sz="2400" dirty="0">
                <a:solidFill>
                  <a:srgbClr val="C00000"/>
                </a:solidFill>
              </a:rPr>
              <a:t>- 12 – 15 ans : </a:t>
            </a:r>
            <a:r>
              <a:rPr lang="fr-FR" sz="2400" dirty="0">
                <a:solidFill>
                  <a:schemeClr val="tx1"/>
                </a:solidFill>
              </a:rPr>
              <a:t>Anne Sophie </a:t>
            </a:r>
            <a:r>
              <a:rPr lang="fr-FR" sz="2400" dirty="0" err="1">
                <a:solidFill>
                  <a:schemeClr val="tx1"/>
                </a:solidFill>
              </a:rPr>
              <a:t>Gonneau</a:t>
            </a:r>
            <a:endParaRPr lang="fr-FR" sz="2400" dirty="0">
              <a:solidFill>
                <a:schemeClr val="tx1"/>
              </a:solidFill>
            </a:endParaRPr>
          </a:p>
          <a:p>
            <a:pPr algn="l"/>
            <a:r>
              <a:rPr lang="fr-FR" sz="2400" dirty="0">
                <a:solidFill>
                  <a:srgbClr val="C00000"/>
                </a:solidFill>
              </a:rPr>
              <a:t>- 16 – 30 ans : </a:t>
            </a:r>
            <a:r>
              <a:rPr lang="fr-FR" sz="2400" dirty="0">
                <a:solidFill>
                  <a:schemeClr val="tx1"/>
                </a:solidFill>
              </a:rPr>
              <a:t>Alexane Hoarau</a:t>
            </a:r>
          </a:p>
          <a:p>
            <a:pPr algn="l"/>
            <a:r>
              <a:rPr lang="fr-FR" sz="2400" dirty="0">
                <a:solidFill>
                  <a:srgbClr val="C00000"/>
                </a:solidFill>
              </a:rPr>
              <a:t>- Temps de Frat et relation inter îles : </a:t>
            </a:r>
          </a:p>
          <a:p>
            <a:pPr algn="l"/>
            <a:r>
              <a:rPr lang="fr-FR" sz="2400" dirty="0">
                <a:solidFill>
                  <a:schemeClr val="tx1"/>
                </a:solidFill>
              </a:rPr>
              <a:t>Loïc </a:t>
            </a:r>
            <a:r>
              <a:rPr lang="fr-FR" sz="2400" dirty="0" err="1">
                <a:solidFill>
                  <a:schemeClr val="tx1"/>
                </a:solidFill>
              </a:rPr>
              <a:t>Payet</a:t>
            </a:r>
            <a:r>
              <a:rPr lang="fr-FR" sz="2400" dirty="0">
                <a:solidFill>
                  <a:schemeClr val="tx1"/>
                </a:solidFill>
              </a:rPr>
              <a:t> </a:t>
            </a:r>
          </a:p>
          <a:p>
            <a:pPr algn="l"/>
            <a:r>
              <a:rPr lang="fr-FR" sz="2400" dirty="0">
                <a:solidFill>
                  <a:srgbClr val="C00000"/>
                </a:solidFill>
              </a:rPr>
              <a:t>- Formation : </a:t>
            </a:r>
            <a:r>
              <a:rPr lang="fr-FR" sz="2400" dirty="0">
                <a:solidFill>
                  <a:schemeClr val="tx1"/>
                </a:solidFill>
              </a:rPr>
              <a:t>Graziella Mandrin </a:t>
            </a:r>
          </a:p>
          <a:p>
            <a:pPr algn="l"/>
            <a:r>
              <a:rPr lang="fr-FR" sz="2400" dirty="0">
                <a:solidFill>
                  <a:srgbClr val="C00000"/>
                </a:solidFill>
              </a:rPr>
              <a:t>- Communication : </a:t>
            </a:r>
            <a:r>
              <a:rPr lang="fr-FR" sz="2400" dirty="0">
                <a:solidFill>
                  <a:schemeClr val="tx1"/>
                </a:solidFill>
              </a:rPr>
              <a:t>Agnès </a:t>
            </a:r>
            <a:r>
              <a:rPr lang="fr-FR" sz="2400" dirty="0" err="1">
                <a:solidFill>
                  <a:schemeClr val="tx1"/>
                </a:solidFill>
              </a:rPr>
              <a:t>Gence</a:t>
            </a:r>
            <a:r>
              <a:rPr lang="fr-FR" sz="2400" dirty="0">
                <a:solidFill>
                  <a:schemeClr val="tx1"/>
                </a:solidFill>
              </a:rPr>
              <a:t> </a:t>
            </a:r>
          </a:p>
          <a:p>
            <a:pPr algn="l"/>
            <a:endParaRPr lang="fr-FR" sz="2800" dirty="0">
              <a:solidFill>
                <a:srgbClr val="C00000"/>
              </a:solidFill>
            </a:endParaRPr>
          </a:p>
          <a:p>
            <a:pPr algn="l"/>
            <a:endParaRPr lang="fr-FR" sz="2800" dirty="0">
              <a:solidFill>
                <a:srgbClr val="C00000"/>
              </a:solidFill>
            </a:endParaRPr>
          </a:p>
          <a:p>
            <a:pPr algn="l"/>
            <a:endParaRPr lang="fr-FR" sz="2800" dirty="0">
              <a:solidFill>
                <a:srgbClr val="C00000"/>
              </a:solidFill>
            </a:endParaRPr>
          </a:p>
        </p:txBody>
      </p:sp>
      <p:pic>
        <p:nvPicPr>
          <p:cNvPr id="5" name="Image 4" descr="Une image contenant oiseau, Emblème, logo, texte&#10;&#10;Description générée automatiquement">
            <a:extLst>
              <a:ext uri="{FF2B5EF4-FFF2-40B4-BE49-F238E27FC236}">
                <a16:creationId xmlns:a16="http://schemas.microsoft.com/office/drawing/2014/main" id="{7610F658-D5C0-2729-F404-901A96FCE777}"/>
              </a:ext>
            </a:extLst>
          </p:cNvPr>
          <p:cNvPicPr>
            <a:picLocks noChangeAspect="1"/>
          </p:cNvPicPr>
          <p:nvPr/>
        </p:nvPicPr>
        <p:blipFill>
          <a:blip r:embed="rId2"/>
          <a:stretch>
            <a:fillRect/>
          </a:stretch>
        </p:blipFill>
        <p:spPr>
          <a:xfrm>
            <a:off x="6620475" y="3429000"/>
            <a:ext cx="2021016" cy="2021016"/>
          </a:xfrm>
          <a:prstGeom prst="rect">
            <a:avLst/>
          </a:prstGeom>
        </p:spPr>
      </p:pic>
    </p:spTree>
    <p:extLst>
      <p:ext uri="{BB962C8B-B14F-4D97-AF65-F5344CB8AC3E}">
        <p14:creationId xmlns:p14="http://schemas.microsoft.com/office/powerpoint/2010/main" val="13769979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E5E18A-B1AE-22C4-E5AF-F54738133986}"/>
              </a:ext>
            </a:extLst>
          </p:cNvPr>
          <p:cNvSpPr>
            <a:spLocks noGrp="1"/>
          </p:cNvSpPr>
          <p:nvPr>
            <p:ph type="ctrTitle"/>
          </p:nvPr>
        </p:nvSpPr>
        <p:spPr>
          <a:xfrm>
            <a:off x="3530009" y="1105787"/>
            <a:ext cx="4359349" cy="531627"/>
          </a:xfrm>
        </p:spPr>
        <p:txBody>
          <a:bodyPr>
            <a:normAutofit fontScale="90000"/>
          </a:bodyPr>
          <a:lstStyle/>
          <a:p>
            <a:pPr algn="ctr"/>
            <a:r>
              <a:rPr lang="fr-FR" dirty="0">
                <a:solidFill>
                  <a:schemeClr val="tx1"/>
                </a:solidFill>
              </a:rPr>
              <a:t>Nous suivre ? </a:t>
            </a:r>
          </a:p>
        </p:txBody>
      </p:sp>
      <p:sp>
        <p:nvSpPr>
          <p:cNvPr id="3" name="Sous-titre 2">
            <a:extLst>
              <a:ext uri="{FF2B5EF4-FFF2-40B4-BE49-F238E27FC236}">
                <a16:creationId xmlns:a16="http://schemas.microsoft.com/office/drawing/2014/main" id="{CFA942D8-0DFF-2668-4F28-50000024E555}"/>
              </a:ext>
            </a:extLst>
          </p:cNvPr>
          <p:cNvSpPr>
            <a:spLocks noGrp="1"/>
          </p:cNvSpPr>
          <p:nvPr>
            <p:ph type="subTitle" idx="1"/>
          </p:nvPr>
        </p:nvSpPr>
        <p:spPr>
          <a:xfrm>
            <a:off x="3530009" y="1971830"/>
            <a:ext cx="6328366" cy="2237005"/>
          </a:xfrm>
        </p:spPr>
        <p:txBody>
          <a:bodyPr>
            <a:noAutofit/>
          </a:bodyPr>
          <a:lstStyle/>
          <a:p>
            <a:pPr algn="l"/>
            <a:r>
              <a:rPr lang="fr-FR" sz="2800" dirty="0">
                <a:solidFill>
                  <a:srgbClr val="C00000"/>
                </a:solidFill>
              </a:rPr>
              <a:t>Contact : </a:t>
            </a:r>
            <a:r>
              <a:rPr lang="fr-FR" sz="2800" dirty="0">
                <a:solidFill>
                  <a:srgbClr val="C00000"/>
                </a:solidFill>
                <a:hlinkClick r:id="rId2"/>
              </a:rPr>
              <a:t>cdpj.lareunion@gmail.com</a:t>
            </a:r>
            <a:endParaRPr lang="fr-FR" sz="2800" dirty="0">
              <a:solidFill>
                <a:srgbClr val="C00000"/>
              </a:solidFill>
            </a:endParaRPr>
          </a:p>
          <a:p>
            <a:pPr algn="l"/>
            <a:r>
              <a:rPr lang="fr-FR" sz="2800" dirty="0">
                <a:solidFill>
                  <a:srgbClr val="C00000"/>
                </a:solidFill>
              </a:rPr>
              <a:t>Facebook &amp; Instagram : </a:t>
            </a:r>
            <a:r>
              <a:rPr lang="fr-FR" sz="2800" dirty="0">
                <a:solidFill>
                  <a:schemeClr val="tx1"/>
                </a:solidFill>
              </a:rPr>
              <a:t>Pastorale des jeunes</a:t>
            </a:r>
          </a:p>
          <a:p>
            <a:pPr algn="l"/>
            <a:endParaRPr lang="fr-FR" sz="2800" dirty="0">
              <a:solidFill>
                <a:schemeClr val="tx1"/>
              </a:solidFill>
            </a:endParaRPr>
          </a:p>
          <a:p>
            <a:pPr algn="l"/>
            <a:r>
              <a:rPr lang="fr-FR" sz="2000" dirty="0">
                <a:solidFill>
                  <a:schemeClr val="tx1"/>
                </a:solidFill>
              </a:rPr>
              <a:t>Tu souhaites porter un projet au niveau diocésain ? Voici la démarche à suivre : Envoi nous un mail en détaillant ton projet mais surtout en précisant le nom du pilier concerné dans l’objet du mail. </a:t>
            </a:r>
          </a:p>
          <a:p>
            <a:pPr algn="l"/>
            <a:r>
              <a:rPr lang="fr-FR" sz="2000" dirty="0">
                <a:solidFill>
                  <a:schemeClr val="tx1"/>
                </a:solidFill>
              </a:rPr>
              <a:t>Nous reprendrons contact avec toi très bientôt !  </a:t>
            </a:r>
          </a:p>
        </p:txBody>
      </p:sp>
      <p:pic>
        <p:nvPicPr>
          <p:cNvPr id="5" name="Image 4" descr="Une image contenant oiseau, Emblème, logo, texte&#10;&#10;Description générée automatiquement">
            <a:extLst>
              <a:ext uri="{FF2B5EF4-FFF2-40B4-BE49-F238E27FC236}">
                <a16:creationId xmlns:a16="http://schemas.microsoft.com/office/drawing/2014/main" id="{7610F658-D5C0-2729-F404-901A96FCE777}"/>
              </a:ext>
            </a:extLst>
          </p:cNvPr>
          <p:cNvPicPr>
            <a:picLocks noChangeAspect="1"/>
          </p:cNvPicPr>
          <p:nvPr/>
        </p:nvPicPr>
        <p:blipFill>
          <a:blip r:embed="rId3"/>
          <a:stretch>
            <a:fillRect/>
          </a:stretch>
        </p:blipFill>
        <p:spPr>
          <a:xfrm>
            <a:off x="1044467" y="2310497"/>
            <a:ext cx="2237005" cy="2237005"/>
          </a:xfrm>
          <a:prstGeom prst="rect">
            <a:avLst/>
          </a:prstGeom>
        </p:spPr>
      </p:pic>
    </p:spTree>
    <p:extLst>
      <p:ext uri="{BB962C8B-B14F-4D97-AF65-F5344CB8AC3E}">
        <p14:creationId xmlns:p14="http://schemas.microsoft.com/office/powerpoint/2010/main" val="732048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CD27D5-D829-6E6A-36C4-860669BD6358}"/>
              </a:ext>
            </a:extLst>
          </p:cNvPr>
          <p:cNvSpPr>
            <a:spLocks noGrp="1"/>
          </p:cNvSpPr>
          <p:nvPr>
            <p:ph type="title"/>
          </p:nvPr>
        </p:nvSpPr>
        <p:spPr>
          <a:xfrm>
            <a:off x="280563" y="1495990"/>
            <a:ext cx="8596668" cy="2797725"/>
          </a:xfrm>
        </p:spPr>
        <p:txBody>
          <a:bodyPr>
            <a:normAutofit fontScale="90000"/>
          </a:bodyPr>
          <a:lstStyle/>
          <a:p>
            <a:pPr>
              <a:lnSpc>
                <a:spcPct val="115000"/>
              </a:lnSpc>
              <a:spcAft>
                <a:spcPts val="800"/>
              </a:spcAft>
            </a:pPr>
            <a:r>
              <a:rPr lang="fr-FR"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Conclusion </a:t>
            </a:r>
            <a:br>
              <a:rPr lang="fr-FR" sz="4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40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b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br>
              <a:rPr lang="fr-F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b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br>
              <a:rPr lang="fr-FR" sz="1200" dirty="0">
                <a:solidFill>
                  <a:schemeClr val="tx1"/>
                </a:solidFill>
              </a:rPr>
            </a:br>
            <a:br>
              <a:rPr lang="fr-FR" sz="2400" kern="100" dirty="0">
                <a:solidFill>
                  <a:srgbClr val="002060"/>
                </a:solidFill>
                <a:effectLst/>
                <a:latin typeface="Aptos" panose="020B0004020202020204" pitchFamily="34" charset="0"/>
                <a:ea typeface="Aptos" panose="020B0004020202020204" pitchFamily="34" charset="0"/>
                <a:cs typeface="Times New Roman" panose="02020603050405020304" pitchFamily="18" charset="0"/>
              </a:rPr>
            </a:br>
            <a:br>
              <a:rPr lang="fr-FR" sz="2400" kern="100" dirty="0">
                <a:effectLst/>
                <a:latin typeface="Aptos" panose="020B0004020202020204" pitchFamily="34" charset="0"/>
                <a:ea typeface="Aptos" panose="020B0004020202020204" pitchFamily="34" charset="0"/>
                <a:cs typeface="Times New Roman" panose="02020603050405020304" pitchFamily="18" charset="0"/>
              </a:rPr>
            </a:br>
            <a:endParaRPr lang="fr-FR" dirty="0"/>
          </a:p>
        </p:txBody>
      </p:sp>
      <p:sp>
        <p:nvSpPr>
          <p:cNvPr id="3" name="Espace réservé du texte 2">
            <a:extLst>
              <a:ext uri="{FF2B5EF4-FFF2-40B4-BE49-F238E27FC236}">
                <a16:creationId xmlns:a16="http://schemas.microsoft.com/office/drawing/2014/main" id="{2D49B390-F9C4-E205-0D24-860C7553A89C}"/>
              </a:ext>
            </a:extLst>
          </p:cNvPr>
          <p:cNvSpPr>
            <a:spLocks noGrp="1"/>
          </p:cNvSpPr>
          <p:nvPr>
            <p:ph type="body" idx="1"/>
          </p:nvPr>
        </p:nvSpPr>
        <p:spPr>
          <a:xfrm>
            <a:off x="566901" y="1106905"/>
            <a:ext cx="9110133" cy="4255105"/>
          </a:xfrm>
        </p:spPr>
        <p:txBody>
          <a:bodyPr>
            <a:normAutofit fontScale="85000" lnSpcReduction="20000"/>
          </a:bodyPr>
          <a:lstStyle/>
          <a:p>
            <a:pPr algn="ctr">
              <a:lnSpc>
                <a:spcPct val="115000"/>
              </a:lnSpc>
              <a:spcAft>
                <a:spcPts val="800"/>
              </a:spcAft>
            </a:pPr>
            <a:endParaRPr lang="fr-FR" sz="2400" i="1" kern="100" dirty="0">
              <a:solidFill>
                <a:srgbClr val="002060"/>
              </a:solidFill>
              <a:latin typeface="Aptos" panose="020B0004020202020204" pitchFamily="34" charset="0"/>
              <a:ea typeface="Aptos" panose="020B0004020202020204" pitchFamily="34" charset="0"/>
              <a:cs typeface="Times New Roman" panose="02020603050405020304" pitchFamily="18" charset="0"/>
            </a:endParaRPr>
          </a:p>
          <a:p>
            <a:pPr algn="ctr">
              <a:lnSpc>
                <a:spcPct val="160000"/>
              </a:lnSpc>
              <a:spcAft>
                <a:spcPts val="800"/>
              </a:spcAft>
            </a:pPr>
            <a:r>
              <a:rPr lang="fr-FR" sz="2400" b="1" i="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Chers Jeunes n’hésitez pas à intégrer un groupe de jeunes de paroisses ou  d’en créer un dans votre paroisse. Si vous avez besoin de conseils nous serons là pour vous guider et vous accompagner dans cette démarche. </a:t>
            </a:r>
            <a:endParaRPr lang="fr-FR" sz="2400" b="1" i="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pPr>
            <a:r>
              <a:rPr lang="fr-FR" sz="2400" b="1" i="1" kern="100" dirty="0">
                <a:solidFill>
                  <a:srgbClr val="002060"/>
                </a:solidFill>
                <a:latin typeface="Aptos" panose="020B0004020202020204" pitchFamily="34" charset="0"/>
                <a:ea typeface="Aptos" panose="020B0004020202020204" pitchFamily="34" charset="0"/>
                <a:cs typeface="Times New Roman" panose="02020603050405020304" pitchFamily="18" charset="0"/>
              </a:rPr>
              <a:t>Soyons fiers de nous engager au nom de Jésus, n’ayons pas peur !</a:t>
            </a:r>
          </a:p>
          <a:p>
            <a:pPr algn="ctr">
              <a:lnSpc>
                <a:spcPct val="115000"/>
              </a:lnSpc>
              <a:spcAft>
                <a:spcPts val="800"/>
              </a:spcAft>
            </a:pPr>
            <a:endParaRPr lang="fr-FR" sz="2400" b="1" i="1"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pPr>
            <a:r>
              <a:rPr lang="fr-FR" sz="2400" i="1" kern="100" dirty="0">
                <a:solidFill>
                  <a:schemeClr val="accent6">
                    <a:lumMod val="50000"/>
                  </a:schemeClr>
                </a:solidFill>
                <a:effectLst/>
                <a:latin typeface="Aptos" panose="020B0004020202020204" pitchFamily="34" charset="0"/>
                <a:ea typeface="Aptos" panose="020B0004020202020204" pitchFamily="34" charset="0"/>
                <a:cs typeface="Times New Roman" panose="02020603050405020304" pitchFamily="18" charset="0"/>
              </a:rPr>
              <a:t>« Les jeunes ne sont pas simplement l’avenir de l’Église, ils sont l’aujourd’hui de Dieu ! » </a:t>
            </a:r>
            <a:r>
              <a:rPr lang="fr-FR" sz="2400" kern="100" dirty="0">
                <a:solidFill>
                  <a:schemeClr val="accent6">
                    <a:lumMod val="50000"/>
                  </a:schemeClr>
                </a:solidFill>
                <a:effectLst/>
                <a:latin typeface="Aptos" panose="020B0004020202020204" pitchFamily="34" charset="0"/>
                <a:ea typeface="Aptos" panose="020B0004020202020204" pitchFamily="34" charset="0"/>
                <a:cs typeface="Times New Roman" panose="02020603050405020304" pitchFamily="18" charset="0"/>
              </a:rPr>
              <a:t>(Pape François, Discours aux participants au XIème Forum international des jeunes)</a:t>
            </a:r>
          </a:p>
          <a:p>
            <a:endParaRPr lang="fr-FR" dirty="0"/>
          </a:p>
        </p:txBody>
      </p:sp>
      <p:pic>
        <p:nvPicPr>
          <p:cNvPr id="4" name="Image 3" descr="Une image contenant oiseau, Emblème, logo, texte&#10;&#10;Description générée automatiquement">
            <a:extLst>
              <a:ext uri="{FF2B5EF4-FFF2-40B4-BE49-F238E27FC236}">
                <a16:creationId xmlns:a16="http://schemas.microsoft.com/office/drawing/2014/main" id="{111601C2-1229-76B9-95B3-81504FFD0EA4}"/>
              </a:ext>
            </a:extLst>
          </p:cNvPr>
          <p:cNvPicPr>
            <a:picLocks noChangeAspect="1"/>
          </p:cNvPicPr>
          <p:nvPr/>
        </p:nvPicPr>
        <p:blipFill>
          <a:blip r:embed="rId2"/>
          <a:stretch>
            <a:fillRect/>
          </a:stretch>
        </p:blipFill>
        <p:spPr>
          <a:xfrm>
            <a:off x="4578897" y="5556552"/>
            <a:ext cx="1086142" cy="1086142"/>
          </a:xfrm>
          <a:prstGeom prst="rect">
            <a:avLst/>
          </a:prstGeom>
        </p:spPr>
      </p:pic>
    </p:spTree>
    <p:extLst>
      <p:ext uri="{BB962C8B-B14F-4D97-AF65-F5344CB8AC3E}">
        <p14:creationId xmlns:p14="http://schemas.microsoft.com/office/powerpoint/2010/main" val="24244468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127</TotalTime>
  <Words>551</Words>
  <Application>Microsoft Office PowerPoint</Application>
  <PresentationFormat>Grand écran</PresentationFormat>
  <Paragraphs>34</Paragraphs>
  <Slides>7</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Aptos</vt:lpstr>
      <vt:lpstr>Arial</vt:lpstr>
      <vt:lpstr>Trebuchet MS</vt:lpstr>
      <vt:lpstr>Wingdings 3</vt:lpstr>
      <vt:lpstr>Facette</vt:lpstr>
      <vt:lpstr>CDPJ</vt:lpstr>
      <vt:lpstr>La CDPJ c’est quoi ? </vt:lpstr>
      <vt:lpstr>Une pastorale des jeunes ? Kosa i lé ?    </vt:lpstr>
      <vt:lpstr>    Une pastorale des jeunes réunit et crée des évènements, des manifestations pour les jeunes autour de 5 piliers :    1° Prière     2°  Fraternité   3° Formation   4° Service   5° Évangélisation     </vt:lpstr>
      <vt:lpstr>La CDPJ se structure en plusieurs piliers : </vt:lpstr>
      <vt:lpstr>Nous suivre ?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CDPJ - FORMATION</dc:title>
  <dc:creator>Graziella Mandrin</dc:creator>
  <cp:lastModifiedBy>user</cp:lastModifiedBy>
  <cp:revision>14</cp:revision>
  <dcterms:created xsi:type="dcterms:W3CDTF">2024-05-07T19:19:17Z</dcterms:created>
  <dcterms:modified xsi:type="dcterms:W3CDTF">2024-09-11T07:19:51Z</dcterms:modified>
</cp:coreProperties>
</file>